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6"/>
  </p:notesMasterIdLst>
  <p:sldIdLst>
    <p:sldId id="256" r:id="rId2"/>
    <p:sldId id="257" r:id="rId3"/>
    <p:sldId id="266" r:id="rId4"/>
    <p:sldId id="259" r:id="rId5"/>
    <p:sldId id="268" r:id="rId6"/>
    <p:sldId id="260" r:id="rId7"/>
    <p:sldId id="261" r:id="rId8"/>
    <p:sldId id="262" r:id="rId9"/>
    <p:sldId id="275" r:id="rId10"/>
    <p:sldId id="270" r:id="rId11"/>
    <p:sldId id="265" r:id="rId12"/>
    <p:sldId id="258" r:id="rId13"/>
    <p:sldId id="27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Finegan (NBS - Staff)" initials="AS" lastIdx="14" clrIdx="0">
    <p:extLst>
      <p:ext uri="{19B8F6BF-5375-455C-9EA6-DF929625EA0E}">
        <p15:presenceInfo xmlns:p15="http://schemas.microsoft.com/office/powerpoint/2012/main" userId="S::rev09kwu@uea.ac.uk::e5f125f2-e9f8-444a-9e19-c9ee44f51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baseline="0">
                <a:solidFill>
                  <a:schemeClr val="bg1"/>
                </a:solidFill>
                <a:effectLst/>
              </a:rPr>
              <a:t>YTD Performance (Annual Total Return)</a:t>
            </a:r>
            <a:endParaRPr lang="en-GB" sz="1100">
              <a:solidFill>
                <a:schemeClr val="bg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Sheet1!$A$1:$A$5</c:f>
              <c:strCache>
                <c:ptCount val="5"/>
                <c:pt idx="0">
                  <c:v>FTSE100</c:v>
                </c:pt>
                <c:pt idx="1">
                  <c:v>FTSE4GOOD</c:v>
                </c:pt>
                <c:pt idx="2">
                  <c:v>S&amp;P500</c:v>
                </c:pt>
                <c:pt idx="3">
                  <c:v>Virtual Fund</c:v>
                </c:pt>
                <c:pt idx="4">
                  <c:v>Real Fund Estimated</c:v>
                </c:pt>
              </c:strCache>
            </c:strRef>
          </c:cat>
          <c:val>
            <c:numRef>
              <c:f>Sheet1!$B$1:$B$5</c:f>
              <c:numCache>
                <c:formatCode>0%</c:formatCode>
                <c:ptCount val="5"/>
                <c:pt idx="0">
                  <c:v>-0.2</c:v>
                </c:pt>
                <c:pt idx="1">
                  <c:v>0.12</c:v>
                </c:pt>
                <c:pt idx="2">
                  <c:v>0.09</c:v>
                </c:pt>
                <c:pt idx="3">
                  <c:v>0.2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8-A14E-9F86-03558ED03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6841375"/>
        <c:axId val="916843007"/>
      </c:barChart>
      <c:catAx>
        <c:axId val="916841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843007"/>
        <c:crosses val="autoZero"/>
        <c:auto val="1"/>
        <c:lblAlgn val="ctr"/>
        <c:lblOffset val="100"/>
        <c:noMultiLvlLbl val="0"/>
      </c:catAx>
      <c:valAx>
        <c:axId val="916843007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84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8B3E4-D818-CC49-9426-26DCEEC3DE42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13D4006-6473-C645-9DD8-06F9E049B09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>
              <a:solidFill>
                <a:schemeClr val="tx1"/>
              </a:solidFill>
              <a:latin typeface="Calibri Light"/>
            </a:rPr>
            <a:t>Investment</a:t>
          </a:r>
          <a:r>
            <a:rPr lang="en-GB" b="0" i="0" u="none" strike="noStrike" cap="none" baseline="0" noProof="0">
              <a:solidFill>
                <a:schemeClr val="tx1"/>
              </a:solidFill>
              <a:latin typeface="Calibri Light"/>
              <a:cs typeface="Calibri Light"/>
            </a:rPr>
            <a:t> Committee</a:t>
          </a:r>
        </a:p>
      </dgm:t>
    </dgm:pt>
    <dgm:pt modelId="{64D4E6A6-8618-B847-B81E-C8F95C050B20}" type="parTrans" cxnId="{E0C266C7-77A8-2649-918A-0291A483D3A4}">
      <dgm:prSet/>
      <dgm:spPr/>
      <dgm:t>
        <a:bodyPr/>
        <a:lstStyle/>
        <a:p>
          <a:endParaRPr lang="en-GB"/>
        </a:p>
      </dgm:t>
    </dgm:pt>
    <dgm:pt modelId="{5785082E-F4EA-D942-8A06-0BA9CC08ABED}" type="sibTrans" cxnId="{E0C266C7-77A8-2649-918A-0291A483D3A4}">
      <dgm:prSet/>
      <dgm:spPr/>
      <dgm:t>
        <a:bodyPr/>
        <a:lstStyle/>
        <a:p>
          <a:endParaRPr lang="en-GB"/>
        </a:p>
      </dgm:t>
    </dgm:pt>
    <dgm:pt modelId="{9C878A80-0CDA-104C-A8A3-458F519B4E51}" type="asst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/>
            <a:t>Fund </a:t>
          </a:r>
          <a:r>
            <a:rPr lang="en-GB">
              <a:latin typeface="Calibri Light" panose="020F0302020204030204"/>
            </a:rPr>
            <a:t>'Directors'</a:t>
          </a:r>
          <a:endParaRPr lang="en-GB"/>
        </a:p>
      </dgm:t>
    </dgm:pt>
    <dgm:pt modelId="{5E5564C0-652F-F244-800B-3A3C354DC320}" type="parTrans" cxnId="{50C3D4E1-8061-B54A-878E-1CF81D7C959C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369F858E-0C31-1044-9D14-BF080BB726CE}" type="sibTrans" cxnId="{50C3D4E1-8061-B54A-878E-1CF81D7C959C}">
      <dgm:prSet/>
      <dgm:spPr/>
      <dgm:t>
        <a:bodyPr/>
        <a:lstStyle/>
        <a:p>
          <a:endParaRPr lang="en-GB"/>
        </a:p>
      </dgm:t>
    </dgm:pt>
    <dgm:pt modelId="{B63083EC-7B40-C947-9521-2836F16855F2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/>
            <a:t>Bond team</a:t>
          </a:r>
        </a:p>
      </dgm:t>
    </dgm:pt>
    <dgm:pt modelId="{C778B20B-E2B6-814D-ADE0-79E2899F14E9}" type="parTrans" cxnId="{B64F01A4-2B41-104F-BC3B-DA62C2DC74A1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7EFB6E2-4C7D-1C42-A514-9D096FAA174A}" type="sibTrans" cxnId="{B64F01A4-2B41-104F-BC3B-DA62C2DC74A1}">
      <dgm:prSet/>
      <dgm:spPr/>
      <dgm:t>
        <a:bodyPr/>
        <a:lstStyle/>
        <a:p>
          <a:endParaRPr lang="en-GB"/>
        </a:p>
      </dgm:t>
    </dgm:pt>
    <dgm:pt modelId="{4BD506D8-AA9D-1248-ADA3-771469D2C7B6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/>
            <a:t>Financials team</a:t>
          </a:r>
        </a:p>
      </dgm:t>
    </dgm:pt>
    <dgm:pt modelId="{C0F6DD4D-4F64-514C-B2CB-C28708AC1307}" type="parTrans" cxnId="{5A745CF8-B4D2-D54D-8AE4-390FECCDA90A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62F3DC15-486B-8D46-81C8-1C57D4865DD4}" type="sibTrans" cxnId="{5A745CF8-B4D2-D54D-8AE4-390FECCDA90A}">
      <dgm:prSet/>
      <dgm:spPr/>
      <dgm:t>
        <a:bodyPr/>
        <a:lstStyle/>
        <a:p>
          <a:endParaRPr lang="en-GB"/>
        </a:p>
      </dgm:t>
    </dgm:pt>
    <dgm:pt modelId="{369E73FE-A832-F14B-838A-932CADEA8FD1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/>
            <a:t>Technology team</a:t>
          </a:r>
        </a:p>
      </dgm:t>
    </dgm:pt>
    <dgm:pt modelId="{3AAD6615-4462-9343-8A8C-72E96CF5CD73}" type="parTrans" cxnId="{7E852A45-E7C6-D54A-9FCF-412CE1CAB354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9F566D45-E042-3644-9E76-026177BCC976}" type="sibTrans" cxnId="{7E852A45-E7C6-D54A-9FCF-412CE1CAB354}">
      <dgm:prSet/>
      <dgm:spPr/>
      <dgm:t>
        <a:bodyPr/>
        <a:lstStyle/>
        <a:p>
          <a:endParaRPr lang="en-GB"/>
        </a:p>
      </dgm:t>
    </dgm:pt>
    <dgm:pt modelId="{91A6737B-2C64-0140-9A66-1AD7585D5527}" type="asst">
      <dgm:prSet phldr="0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>
              <a:latin typeface="Calibri Light" panose="020F0302020204030204"/>
            </a:rPr>
            <a:t>Advisory Board</a:t>
          </a:r>
          <a:endParaRPr lang="en-GB"/>
        </a:p>
      </dgm:t>
    </dgm:pt>
    <dgm:pt modelId="{2AA64DD2-9A2B-3641-9EB0-3BB8425E2DEC}" type="parTrans" cxnId="{0AE5DCD2-0B52-5B49-899D-4EA309229A23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227AEE30-875F-3042-A8FE-9E814759E6E8}" type="sibTrans" cxnId="{0AE5DCD2-0B52-5B49-899D-4EA309229A23}">
      <dgm:prSet/>
      <dgm:spPr/>
      <dgm:t>
        <a:bodyPr/>
        <a:lstStyle/>
        <a:p>
          <a:endParaRPr lang="en-GB"/>
        </a:p>
      </dgm:t>
    </dgm:pt>
    <dgm:pt modelId="{CDD986A4-787C-664B-A39B-9444A7E3E57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/>
            <a:t>ETF team</a:t>
          </a:r>
        </a:p>
      </dgm:t>
    </dgm:pt>
    <dgm:pt modelId="{0F5FA36E-7A11-2340-B193-9AF1455988BD}" type="parTrans" cxnId="{E8EB5E1C-50D9-314F-90B6-557EAE105C77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62A299AD-8A2F-5548-B3ED-15D092FC68B9}" type="sibTrans" cxnId="{E8EB5E1C-50D9-314F-90B6-557EAE105C77}">
      <dgm:prSet/>
      <dgm:spPr/>
      <dgm:t>
        <a:bodyPr/>
        <a:lstStyle/>
        <a:p>
          <a:endParaRPr lang="en-GB"/>
        </a:p>
      </dgm:t>
    </dgm:pt>
    <dgm:pt modelId="{3DE3A0DA-6338-4746-B9A3-967E3D5D36A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/>
            <a:t>Commodities team</a:t>
          </a:r>
        </a:p>
      </dgm:t>
    </dgm:pt>
    <dgm:pt modelId="{7080740E-D77E-AF4B-B82F-ADAB72F7DA2C}" type="parTrans" cxnId="{E8A01D07-0BDC-6A4B-B0E7-A529F68AD1F3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9BD842F-AC7D-F44A-A462-2320BC9EF5C2}" type="sibTrans" cxnId="{E8A01D07-0BDC-6A4B-B0E7-A529F68AD1F3}">
      <dgm:prSet/>
      <dgm:spPr/>
      <dgm:t>
        <a:bodyPr/>
        <a:lstStyle/>
        <a:p>
          <a:endParaRPr lang="en-GB"/>
        </a:p>
      </dgm:t>
    </dgm:pt>
    <dgm:pt modelId="{E7A55609-0721-D84E-9744-BA798C600A43}" type="asst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/>
            <a:t>Risk &amp; Compliance</a:t>
          </a:r>
        </a:p>
      </dgm:t>
    </dgm:pt>
    <dgm:pt modelId="{4F189EBB-FDED-3F49-B22E-E402729A8004}" type="parTrans" cxnId="{E91FAE84-255D-AC4B-BCE6-C474AA6D3F1A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9EAE9D09-4553-174D-A4E5-5550B690EF5F}" type="sibTrans" cxnId="{E91FAE84-255D-AC4B-BCE6-C474AA6D3F1A}">
      <dgm:prSet/>
      <dgm:spPr/>
      <dgm:t>
        <a:bodyPr/>
        <a:lstStyle/>
        <a:p>
          <a:endParaRPr lang="en-GB"/>
        </a:p>
      </dgm:t>
    </dgm:pt>
    <dgm:pt modelId="{93B289F9-8F5C-8245-A2C8-89D939EAD214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/>
            <a:t>Macro Report</a:t>
          </a:r>
        </a:p>
      </dgm:t>
    </dgm:pt>
    <dgm:pt modelId="{0B84D791-4A2D-8D44-9619-D0297E7CA83E}" type="parTrans" cxnId="{86DE9F8F-4DAA-F246-AEA6-EDB3FEF7027F}">
      <dgm:prSet/>
      <dgm:spPr>
        <a:ln>
          <a:noFill/>
        </a:ln>
      </dgm:spPr>
      <dgm:t>
        <a:bodyPr/>
        <a:lstStyle/>
        <a:p>
          <a:endParaRPr lang="en-GB"/>
        </a:p>
      </dgm:t>
    </dgm:pt>
    <dgm:pt modelId="{8326D8EC-A2E8-F047-B58E-FE6D3E13FBC2}" type="sibTrans" cxnId="{86DE9F8F-4DAA-F246-AEA6-EDB3FEF7027F}">
      <dgm:prSet/>
      <dgm:spPr/>
      <dgm:t>
        <a:bodyPr/>
        <a:lstStyle/>
        <a:p>
          <a:endParaRPr lang="en-GB"/>
        </a:p>
      </dgm:t>
    </dgm:pt>
    <dgm:pt modelId="{6FA881C3-FC87-0341-B69F-BEB95F948F2A}" type="pres">
      <dgm:prSet presAssocID="{8F68B3E4-D818-CC49-9426-26DCEEC3DE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58D1F56-0D3E-0942-8ECD-69CB3B607326}" type="pres">
      <dgm:prSet presAssocID="{813D4006-6473-C645-9DD8-06F9E049B09D}" presName="hierRoot1" presStyleCnt="0">
        <dgm:presLayoutVars>
          <dgm:hierBranch val="init"/>
        </dgm:presLayoutVars>
      </dgm:prSet>
      <dgm:spPr/>
    </dgm:pt>
    <dgm:pt modelId="{549F1572-E62E-6F4B-AFA3-56CAAA3D8EA0}" type="pres">
      <dgm:prSet presAssocID="{813D4006-6473-C645-9DD8-06F9E049B09D}" presName="rootComposite1" presStyleCnt="0"/>
      <dgm:spPr/>
    </dgm:pt>
    <dgm:pt modelId="{E9DF5C61-ABBD-C945-A86F-199D221D4C39}" type="pres">
      <dgm:prSet presAssocID="{813D4006-6473-C645-9DD8-06F9E049B09D}" presName="rootText1" presStyleLbl="node0" presStyleIdx="0" presStyleCnt="1">
        <dgm:presLayoutVars>
          <dgm:chPref val="3"/>
        </dgm:presLayoutVars>
      </dgm:prSet>
      <dgm:spPr/>
    </dgm:pt>
    <dgm:pt modelId="{E7391A49-CDF7-8844-9F8F-71748A228B42}" type="pres">
      <dgm:prSet presAssocID="{813D4006-6473-C645-9DD8-06F9E049B09D}" presName="rootConnector1" presStyleLbl="node1" presStyleIdx="0" presStyleCnt="0"/>
      <dgm:spPr/>
    </dgm:pt>
    <dgm:pt modelId="{1EADDADD-4DA1-E143-BC33-2F4854F920DC}" type="pres">
      <dgm:prSet presAssocID="{813D4006-6473-C645-9DD8-06F9E049B09D}" presName="hierChild2" presStyleCnt="0"/>
      <dgm:spPr/>
    </dgm:pt>
    <dgm:pt modelId="{329A23F0-5E5C-6942-A9E2-4778EDF16DE3}" type="pres">
      <dgm:prSet presAssocID="{C778B20B-E2B6-814D-ADE0-79E2899F14E9}" presName="Name37" presStyleLbl="parChTrans1D2" presStyleIdx="0" presStyleCnt="8"/>
      <dgm:spPr/>
    </dgm:pt>
    <dgm:pt modelId="{453A7A34-5E25-0F42-8906-716BBD593EDF}" type="pres">
      <dgm:prSet presAssocID="{B63083EC-7B40-C947-9521-2836F16855F2}" presName="hierRoot2" presStyleCnt="0">
        <dgm:presLayoutVars>
          <dgm:hierBranch val="init"/>
        </dgm:presLayoutVars>
      </dgm:prSet>
      <dgm:spPr/>
    </dgm:pt>
    <dgm:pt modelId="{0C6B41CA-C786-8F42-A33F-AF5D04040ACB}" type="pres">
      <dgm:prSet presAssocID="{B63083EC-7B40-C947-9521-2836F16855F2}" presName="rootComposite" presStyleCnt="0"/>
      <dgm:spPr/>
    </dgm:pt>
    <dgm:pt modelId="{2E348B0A-AC68-0F40-85D6-964B0B6117A9}" type="pres">
      <dgm:prSet presAssocID="{B63083EC-7B40-C947-9521-2836F16855F2}" presName="rootText" presStyleLbl="node2" presStyleIdx="0" presStyleCnt="5">
        <dgm:presLayoutVars>
          <dgm:chPref val="3"/>
        </dgm:presLayoutVars>
      </dgm:prSet>
      <dgm:spPr/>
    </dgm:pt>
    <dgm:pt modelId="{3DE2130C-4C56-ED4A-AC84-487A9A86F298}" type="pres">
      <dgm:prSet presAssocID="{B63083EC-7B40-C947-9521-2836F16855F2}" presName="rootConnector" presStyleLbl="node2" presStyleIdx="0" presStyleCnt="5"/>
      <dgm:spPr/>
    </dgm:pt>
    <dgm:pt modelId="{96870659-AD75-394D-86DB-1B2DA9316A93}" type="pres">
      <dgm:prSet presAssocID="{B63083EC-7B40-C947-9521-2836F16855F2}" presName="hierChild4" presStyleCnt="0"/>
      <dgm:spPr/>
    </dgm:pt>
    <dgm:pt modelId="{60C95E56-1C7C-BC43-8788-BCD3D2EF3E96}" type="pres">
      <dgm:prSet presAssocID="{0B84D791-4A2D-8D44-9619-D0297E7CA83E}" presName="Name37" presStyleLbl="parChTrans1D3" presStyleIdx="0" presStyleCnt="1"/>
      <dgm:spPr/>
    </dgm:pt>
    <dgm:pt modelId="{D425666D-DCB7-0C43-A321-16FCD1E6F8E8}" type="pres">
      <dgm:prSet presAssocID="{93B289F9-8F5C-8245-A2C8-89D939EAD214}" presName="hierRoot2" presStyleCnt="0">
        <dgm:presLayoutVars>
          <dgm:hierBranch val="init"/>
        </dgm:presLayoutVars>
      </dgm:prSet>
      <dgm:spPr/>
    </dgm:pt>
    <dgm:pt modelId="{61CCCD20-8E6C-D34A-B5CF-917EB3E44674}" type="pres">
      <dgm:prSet presAssocID="{93B289F9-8F5C-8245-A2C8-89D939EAD214}" presName="rootComposite" presStyleCnt="0"/>
      <dgm:spPr/>
    </dgm:pt>
    <dgm:pt modelId="{13A3645C-EB98-3C45-AE91-CF4259400770}" type="pres">
      <dgm:prSet presAssocID="{93B289F9-8F5C-8245-A2C8-89D939EAD214}" presName="rootText" presStyleLbl="node3" presStyleIdx="0" presStyleCnt="1" custLinFactX="100000" custLinFactNeighborX="115511" custLinFactNeighborY="12620">
        <dgm:presLayoutVars>
          <dgm:chPref val="3"/>
        </dgm:presLayoutVars>
      </dgm:prSet>
      <dgm:spPr/>
    </dgm:pt>
    <dgm:pt modelId="{5AE9DCA5-CBFE-A946-A721-C8B578A91DA4}" type="pres">
      <dgm:prSet presAssocID="{93B289F9-8F5C-8245-A2C8-89D939EAD214}" presName="rootConnector" presStyleLbl="node3" presStyleIdx="0" presStyleCnt="1"/>
      <dgm:spPr/>
    </dgm:pt>
    <dgm:pt modelId="{26391A7C-FF5A-F144-8F02-7C6770FB87DB}" type="pres">
      <dgm:prSet presAssocID="{93B289F9-8F5C-8245-A2C8-89D939EAD214}" presName="hierChild4" presStyleCnt="0"/>
      <dgm:spPr/>
    </dgm:pt>
    <dgm:pt modelId="{C965D348-DF55-DB46-B7B4-6B554B282421}" type="pres">
      <dgm:prSet presAssocID="{93B289F9-8F5C-8245-A2C8-89D939EAD214}" presName="hierChild5" presStyleCnt="0"/>
      <dgm:spPr/>
    </dgm:pt>
    <dgm:pt modelId="{25B69896-DB74-B548-A04A-C1F668B2E737}" type="pres">
      <dgm:prSet presAssocID="{B63083EC-7B40-C947-9521-2836F16855F2}" presName="hierChild5" presStyleCnt="0"/>
      <dgm:spPr/>
    </dgm:pt>
    <dgm:pt modelId="{43208FF1-C090-B242-8170-CCCD6B572CF2}" type="pres">
      <dgm:prSet presAssocID="{C0F6DD4D-4F64-514C-B2CB-C28708AC1307}" presName="Name37" presStyleLbl="parChTrans1D2" presStyleIdx="1" presStyleCnt="8"/>
      <dgm:spPr/>
    </dgm:pt>
    <dgm:pt modelId="{024C421E-3011-9C4F-8746-01B6A54FFC0C}" type="pres">
      <dgm:prSet presAssocID="{4BD506D8-AA9D-1248-ADA3-771469D2C7B6}" presName="hierRoot2" presStyleCnt="0">
        <dgm:presLayoutVars>
          <dgm:hierBranch val="init"/>
        </dgm:presLayoutVars>
      </dgm:prSet>
      <dgm:spPr/>
    </dgm:pt>
    <dgm:pt modelId="{0975822F-4511-8549-BADC-E0DCD68710C6}" type="pres">
      <dgm:prSet presAssocID="{4BD506D8-AA9D-1248-ADA3-771469D2C7B6}" presName="rootComposite" presStyleCnt="0"/>
      <dgm:spPr/>
    </dgm:pt>
    <dgm:pt modelId="{BCE714A1-C046-9F4A-BB0B-7DE014482949}" type="pres">
      <dgm:prSet presAssocID="{4BD506D8-AA9D-1248-ADA3-771469D2C7B6}" presName="rootText" presStyleLbl="node2" presStyleIdx="1" presStyleCnt="5">
        <dgm:presLayoutVars>
          <dgm:chPref val="3"/>
        </dgm:presLayoutVars>
      </dgm:prSet>
      <dgm:spPr/>
    </dgm:pt>
    <dgm:pt modelId="{A812C172-51D6-9B47-9FBA-9856AF686FA0}" type="pres">
      <dgm:prSet presAssocID="{4BD506D8-AA9D-1248-ADA3-771469D2C7B6}" presName="rootConnector" presStyleLbl="node2" presStyleIdx="1" presStyleCnt="5"/>
      <dgm:spPr/>
    </dgm:pt>
    <dgm:pt modelId="{C8A78B75-38C1-C441-9D52-77CBA27FAB9F}" type="pres">
      <dgm:prSet presAssocID="{4BD506D8-AA9D-1248-ADA3-771469D2C7B6}" presName="hierChild4" presStyleCnt="0"/>
      <dgm:spPr/>
    </dgm:pt>
    <dgm:pt modelId="{DAD477CB-6FE9-984B-88C8-9FAA0874A5C3}" type="pres">
      <dgm:prSet presAssocID="{4BD506D8-AA9D-1248-ADA3-771469D2C7B6}" presName="hierChild5" presStyleCnt="0"/>
      <dgm:spPr/>
    </dgm:pt>
    <dgm:pt modelId="{4B93FDB6-906D-0544-B480-E06A43DCB40B}" type="pres">
      <dgm:prSet presAssocID="{3AAD6615-4462-9343-8A8C-72E96CF5CD73}" presName="Name37" presStyleLbl="parChTrans1D2" presStyleIdx="2" presStyleCnt="8"/>
      <dgm:spPr/>
    </dgm:pt>
    <dgm:pt modelId="{2C8E0267-54BF-7D4B-BDBA-D52F6D2E6191}" type="pres">
      <dgm:prSet presAssocID="{369E73FE-A832-F14B-838A-932CADEA8FD1}" presName="hierRoot2" presStyleCnt="0">
        <dgm:presLayoutVars>
          <dgm:hierBranch val="init"/>
        </dgm:presLayoutVars>
      </dgm:prSet>
      <dgm:spPr/>
    </dgm:pt>
    <dgm:pt modelId="{E0EBD684-1F6F-0349-996A-12A288C554CB}" type="pres">
      <dgm:prSet presAssocID="{369E73FE-A832-F14B-838A-932CADEA8FD1}" presName="rootComposite" presStyleCnt="0"/>
      <dgm:spPr/>
    </dgm:pt>
    <dgm:pt modelId="{FD1AEE82-8B32-1844-96B5-0AB4B40B9DCD}" type="pres">
      <dgm:prSet presAssocID="{369E73FE-A832-F14B-838A-932CADEA8FD1}" presName="rootText" presStyleLbl="node2" presStyleIdx="2" presStyleCnt="5">
        <dgm:presLayoutVars>
          <dgm:chPref val="3"/>
        </dgm:presLayoutVars>
      </dgm:prSet>
      <dgm:spPr/>
    </dgm:pt>
    <dgm:pt modelId="{50C7017C-AB3C-1740-9636-B73CF3CB6C67}" type="pres">
      <dgm:prSet presAssocID="{369E73FE-A832-F14B-838A-932CADEA8FD1}" presName="rootConnector" presStyleLbl="node2" presStyleIdx="2" presStyleCnt="5"/>
      <dgm:spPr/>
    </dgm:pt>
    <dgm:pt modelId="{DC87A5BB-FDE8-D940-B899-A701B429130B}" type="pres">
      <dgm:prSet presAssocID="{369E73FE-A832-F14B-838A-932CADEA8FD1}" presName="hierChild4" presStyleCnt="0"/>
      <dgm:spPr/>
    </dgm:pt>
    <dgm:pt modelId="{AA3B8A7B-B4E1-EE40-B813-330D12461C2B}" type="pres">
      <dgm:prSet presAssocID="{369E73FE-A832-F14B-838A-932CADEA8FD1}" presName="hierChild5" presStyleCnt="0"/>
      <dgm:spPr/>
    </dgm:pt>
    <dgm:pt modelId="{42A7F27B-C056-BF4A-AC8D-42E642DD478B}" type="pres">
      <dgm:prSet presAssocID="{0F5FA36E-7A11-2340-B193-9AF1455988BD}" presName="Name37" presStyleLbl="parChTrans1D2" presStyleIdx="3" presStyleCnt="8"/>
      <dgm:spPr/>
    </dgm:pt>
    <dgm:pt modelId="{02EF074B-BA6F-F244-A23E-A12CDB2A6A4A}" type="pres">
      <dgm:prSet presAssocID="{CDD986A4-787C-664B-A39B-9444A7E3E57E}" presName="hierRoot2" presStyleCnt="0">
        <dgm:presLayoutVars>
          <dgm:hierBranch val="init"/>
        </dgm:presLayoutVars>
      </dgm:prSet>
      <dgm:spPr/>
    </dgm:pt>
    <dgm:pt modelId="{78A9A399-431D-7A4D-B425-3EF9AA22F068}" type="pres">
      <dgm:prSet presAssocID="{CDD986A4-787C-664B-A39B-9444A7E3E57E}" presName="rootComposite" presStyleCnt="0"/>
      <dgm:spPr/>
    </dgm:pt>
    <dgm:pt modelId="{10D17376-6C90-C444-AFC9-116A477551C4}" type="pres">
      <dgm:prSet presAssocID="{CDD986A4-787C-664B-A39B-9444A7E3E57E}" presName="rootText" presStyleLbl="node2" presStyleIdx="3" presStyleCnt="5">
        <dgm:presLayoutVars>
          <dgm:chPref val="3"/>
        </dgm:presLayoutVars>
      </dgm:prSet>
      <dgm:spPr/>
    </dgm:pt>
    <dgm:pt modelId="{C80FE013-7E31-9643-9561-F7390F710B88}" type="pres">
      <dgm:prSet presAssocID="{CDD986A4-787C-664B-A39B-9444A7E3E57E}" presName="rootConnector" presStyleLbl="node2" presStyleIdx="3" presStyleCnt="5"/>
      <dgm:spPr/>
    </dgm:pt>
    <dgm:pt modelId="{2E85274D-A70E-7742-B92D-E11BD6AA4E05}" type="pres">
      <dgm:prSet presAssocID="{CDD986A4-787C-664B-A39B-9444A7E3E57E}" presName="hierChild4" presStyleCnt="0"/>
      <dgm:spPr/>
    </dgm:pt>
    <dgm:pt modelId="{B283A2BF-5961-4A42-91E8-BEC75196AD82}" type="pres">
      <dgm:prSet presAssocID="{CDD986A4-787C-664B-A39B-9444A7E3E57E}" presName="hierChild5" presStyleCnt="0"/>
      <dgm:spPr/>
    </dgm:pt>
    <dgm:pt modelId="{C45CD6E4-6EEB-174D-8CFB-6EE894B5707F}" type="pres">
      <dgm:prSet presAssocID="{7080740E-D77E-AF4B-B82F-ADAB72F7DA2C}" presName="Name37" presStyleLbl="parChTrans1D2" presStyleIdx="4" presStyleCnt="8"/>
      <dgm:spPr/>
    </dgm:pt>
    <dgm:pt modelId="{6AC42554-053E-EA4D-989F-062C538A9D81}" type="pres">
      <dgm:prSet presAssocID="{3DE3A0DA-6338-4746-B9A3-967E3D5D36AA}" presName="hierRoot2" presStyleCnt="0">
        <dgm:presLayoutVars>
          <dgm:hierBranch val="init"/>
        </dgm:presLayoutVars>
      </dgm:prSet>
      <dgm:spPr/>
    </dgm:pt>
    <dgm:pt modelId="{A768583C-74ED-6B4B-8AC7-7B25BC07CA5A}" type="pres">
      <dgm:prSet presAssocID="{3DE3A0DA-6338-4746-B9A3-967E3D5D36AA}" presName="rootComposite" presStyleCnt="0"/>
      <dgm:spPr/>
    </dgm:pt>
    <dgm:pt modelId="{40AF3C1B-51B9-9749-BDDB-1340916A904F}" type="pres">
      <dgm:prSet presAssocID="{3DE3A0DA-6338-4746-B9A3-967E3D5D36AA}" presName="rootText" presStyleLbl="node2" presStyleIdx="4" presStyleCnt="5">
        <dgm:presLayoutVars>
          <dgm:chPref val="3"/>
        </dgm:presLayoutVars>
      </dgm:prSet>
      <dgm:spPr/>
    </dgm:pt>
    <dgm:pt modelId="{83ED9E14-C34F-6240-A244-211D5D091BBF}" type="pres">
      <dgm:prSet presAssocID="{3DE3A0DA-6338-4746-B9A3-967E3D5D36AA}" presName="rootConnector" presStyleLbl="node2" presStyleIdx="4" presStyleCnt="5"/>
      <dgm:spPr/>
    </dgm:pt>
    <dgm:pt modelId="{56B57AAD-44F7-814C-94C1-B78258E2CD55}" type="pres">
      <dgm:prSet presAssocID="{3DE3A0DA-6338-4746-B9A3-967E3D5D36AA}" presName="hierChild4" presStyleCnt="0"/>
      <dgm:spPr/>
    </dgm:pt>
    <dgm:pt modelId="{DDDF4FAE-0473-9147-8F5D-D57B444D857B}" type="pres">
      <dgm:prSet presAssocID="{3DE3A0DA-6338-4746-B9A3-967E3D5D36AA}" presName="hierChild5" presStyleCnt="0"/>
      <dgm:spPr/>
    </dgm:pt>
    <dgm:pt modelId="{A5592549-86AF-0749-BA9F-9BC644E2743C}" type="pres">
      <dgm:prSet presAssocID="{813D4006-6473-C645-9DD8-06F9E049B09D}" presName="hierChild3" presStyleCnt="0"/>
      <dgm:spPr/>
    </dgm:pt>
    <dgm:pt modelId="{A94E3927-7116-374F-A598-1BB06DA331D5}" type="pres">
      <dgm:prSet presAssocID="{5E5564C0-652F-F244-800B-3A3C354DC320}" presName="Name111" presStyleLbl="parChTrans1D2" presStyleIdx="5" presStyleCnt="8"/>
      <dgm:spPr/>
    </dgm:pt>
    <dgm:pt modelId="{6427B1EB-B589-F846-9B97-04B0131E2BE3}" type="pres">
      <dgm:prSet presAssocID="{9C878A80-0CDA-104C-A8A3-458F519B4E51}" presName="hierRoot3" presStyleCnt="0">
        <dgm:presLayoutVars>
          <dgm:hierBranch val="init"/>
        </dgm:presLayoutVars>
      </dgm:prSet>
      <dgm:spPr/>
    </dgm:pt>
    <dgm:pt modelId="{6B9CE893-9875-0A48-9796-B3EA65D01EA4}" type="pres">
      <dgm:prSet presAssocID="{9C878A80-0CDA-104C-A8A3-458F519B4E51}" presName="rootComposite3" presStyleCnt="0"/>
      <dgm:spPr/>
    </dgm:pt>
    <dgm:pt modelId="{2216E085-5667-8B4B-AAFE-7D55681F3A8E}" type="pres">
      <dgm:prSet presAssocID="{9C878A80-0CDA-104C-A8A3-458F519B4E51}" presName="rootText3" presStyleLbl="asst1" presStyleIdx="0" presStyleCnt="3">
        <dgm:presLayoutVars>
          <dgm:chPref val="3"/>
        </dgm:presLayoutVars>
      </dgm:prSet>
      <dgm:spPr/>
    </dgm:pt>
    <dgm:pt modelId="{3DBB7E8D-E429-F846-B510-29A61FC58B79}" type="pres">
      <dgm:prSet presAssocID="{9C878A80-0CDA-104C-A8A3-458F519B4E51}" presName="rootConnector3" presStyleLbl="asst1" presStyleIdx="0" presStyleCnt="3"/>
      <dgm:spPr/>
    </dgm:pt>
    <dgm:pt modelId="{8EAE2548-EE02-4345-95EA-C317DBE74200}" type="pres">
      <dgm:prSet presAssocID="{9C878A80-0CDA-104C-A8A3-458F519B4E51}" presName="hierChild6" presStyleCnt="0"/>
      <dgm:spPr/>
    </dgm:pt>
    <dgm:pt modelId="{234C5466-CEF2-E940-8315-D9A1B7F49159}" type="pres">
      <dgm:prSet presAssocID="{9C878A80-0CDA-104C-A8A3-458F519B4E51}" presName="hierChild7" presStyleCnt="0"/>
      <dgm:spPr/>
    </dgm:pt>
    <dgm:pt modelId="{8B4D2227-1185-5E4A-A86D-84CA18293ACB}" type="pres">
      <dgm:prSet presAssocID="{2AA64DD2-9A2B-3641-9EB0-3BB8425E2DEC}" presName="Name111" presStyleLbl="parChTrans1D2" presStyleIdx="6" presStyleCnt="8"/>
      <dgm:spPr/>
    </dgm:pt>
    <dgm:pt modelId="{4BAD65B0-527E-2D49-8727-B202768C5A48}" type="pres">
      <dgm:prSet presAssocID="{91A6737B-2C64-0140-9A66-1AD7585D5527}" presName="hierRoot3" presStyleCnt="0">
        <dgm:presLayoutVars>
          <dgm:hierBranch val="init"/>
        </dgm:presLayoutVars>
      </dgm:prSet>
      <dgm:spPr/>
    </dgm:pt>
    <dgm:pt modelId="{D116AB62-87AE-F14B-B6B8-82688AF0FE2D}" type="pres">
      <dgm:prSet presAssocID="{91A6737B-2C64-0140-9A66-1AD7585D5527}" presName="rootComposite3" presStyleCnt="0"/>
      <dgm:spPr/>
    </dgm:pt>
    <dgm:pt modelId="{BF232981-4DA6-C546-B482-27339940F701}" type="pres">
      <dgm:prSet presAssocID="{91A6737B-2C64-0140-9A66-1AD7585D5527}" presName="rootText3" presStyleLbl="asst1" presStyleIdx="1" presStyleCnt="3">
        <dgm:presLayoutVars>
          <dgm:chPref val="3"/>
        </dgm:presLayoutVars>
      </dgm:prSet>
      <dgm:spPr/>
    </dgm:pt>
    <dgm:pt modelId="{7E481F79-640F-584D-92F7-782C9DAB317C}" type="pres">
      <dgm:prSet presAssocID="{91A6737B-2C64-0140-9A66-1AD7585D5527}" presName="rootConnector3" presStyleLbl="asst1" presStyleIdx="1" presStyleCnt="3"/>
      <dgm:spPr/>
    </dgm:pt>
    <dgm:pt modelId="{34823B50-611D-F145-8F65-7970A6574DEB}" type="pres">
      <dgm:prSet presAssocID="{91A6737B-2C64-0140-9A66-1AD7585D5527}" presName="hierChild6" presStyleCnt="0"/>
      <dgm:spPr/>
    </dgm:pt>
    <dgm:pt modelId="{92692C84-ECD9-D241-831A-63DCF577FE90}" type="pres">
      <dgm:prSet presAssocID="{91A6737B-2C64-0140-9A66-1AD7585D5527}" presName="hierChild7" presStyleCnt="0"/>
      <dgm:spPr/>
    </dgm:pt>
    <dgm:pt modelId="{90CC32E1-C6EE-1B4C-B110-0C89C13365B2}" type="pres">
      <dgm:prSet presAssocID="{4F189EBB-FDED-3F49-B22E-E402729A8004}" presName="Name111" presStyleLbl="parChTrans1D2" presStyleIdx="7" presStyleCnt="8"/>
      <dgm:spPr/>
    </dgm:pt>
    <dgm:pt modelId="{1936B603-701D-184A-9C8B-A3811E18B40C}" type="pres">
      <dgm:prSet presAssocID="{E7A55609-0721-D84E-9744-BA798C600A43}" presName="hierRoot3" presStyleCnt="0">
        <dgm:presLayoutVars>
          <dgm:hierBranch val="init"/>
        </dgm:presLayoutVars>
      </dgm:prSet>
      <dgm:spPr/>
    </dgm:pt>
    <dgm:pt modelId="{3A15F32B-C797-E84A-A070-800F0C85050D}" type="pres">
      <dgm:prSet presAssocID="{E7A55609-0721-D84E-9744-BA798C600A43}" presName="rootComposite3" presStyleCnt="0"/>
      <dgm:spPr/>
    </dgm:pt>
    <dgm:pt modelId="{765AB4E6-52CF-6F41-BFC0-91CA2AC1399C}" type="pres">
      <dgm:prSet presAssocID="{E7A55609-0721-D84E-9744-BA798C600A43}" presName="rootText3" presStyleLbl="asst1" presStyleIdx="2" presStyleCnt="3">
        <dgm:presLayoutVars>
          <dgm:chPref val="3"/>
        </dgm:presLayoutVars>
      </dgm:prSet>
      <dgm:spPr/>
    </dgm:pt>
    <dgm:pt modelId="{89C2F6AE-EA30-EA4C-A252-E5DCF79DC522}" type="pres">
      <dgm:prSet presAssocID="{E7A55609-0721-D84E-9744-BA798C600A43}" presName="rootConnector3" presStyleLbl="asst1" presStyleIdx="2" presStyleCnt="3"/>
      <dgm:spPr/>
    </dgm:pt>
    <dgm:pt modelId="{7098C9D6-131A-9D49-A56A-723916A26490}" type="pres">
      <dgm:prSet presAssocID="{E7A55609-0721-D84E-9744-BA798C600A43}" presName="hierChild6" presStyleCnt="0"/>
      <dgm:spPr/>
    </dgm:pt>
    <dgm:pt modelId="{FEF20A57-83DA-2F48-BE95-8934593CA11D}" type="pres">
      <dgm:prSet presAssocID="{E7A55609-0721-D84E-9744-BA798C600A43}" presName="hierChild7" presStyleCnt="0"/>
      <dgm:spPr/>
    </dgm:pt>
  </dgm:ptLst>
  <dgm:cxnLst>
    <dgm:cxn modelId="{5DE9F801-881C-A24F-B325-5856D679BAE4}" type="presOf" srcId="{CDD986A4-787C-664B-A39B-9444A7E3E57E}" destId="{C80FE013-7E31-9643-9561-F7390F710B88}" srcOrd="1" destOrd="0" presId="urn:microsoft.com/office/officeart/2005/8/layout/orgChart1"/>
    <dgm:cxn modelId="{E8A01D07-0BDC-6A4B-B0E7-A529F68AD1F3}" srcId="{813D4006-6473-C645-9DD8-06F9E049B09D}" destId="{3DE3A0DA-6338-4746-B9A3-967E3D5D36AA}" srcOrd="7" destOrd="0" parTransId="{7080740E-D77E-AF4B-B82F-ADAB72F7DA2C}" sibTransId="{09BD842F-AC7D-F44A-A462-2320BC9EF5C2}"/>
    <dgm:cxn modelId="{478C0309-D4C9-7F4F-B24E-3C38F8F27BA3}" type="presOf" srcId="{369E73FE-A832-F14B-838A-932CADEA8FD1}" destId="{50C7017C-AB3C-1740-9636-B73CF3CB6C67}" srcOrd="1" destOrd="0" presId="urn:microsoft.com/office/officeart/2005/8/layout/orgChart1"/>
    <dgm:cxn modelId="{0B3B8A0F-6C3A-9544-9F08-F47C6E6425CC}" type="presOf" srcId="{91A6737B-2C64-0140-9A66-1AD7585D5527}" destId="{7E481F79-640F-584D-92F7-782C9DAB317C}" srcOrd="1" destOrd="0" presId="urn:microsoft.com/office/officeart/2005/8/layout/orgChart1"/>
    <dgm:cxn modelId="{1C304718-5937-F94F-ADF2-E36B7FF3C145}" type="presOf" srcId="{91A6737B-2C64-0140-9A66-1AD7585D5527}" destId="{BF232981-4DA6-C546-B482-27339940F701}" srcOrd="0" destOrd="0" presId="urn:microsoft.com/office/officeart/2005/8/layout/orgChart1"/>
    <dgm:cxn modelId="{E8EB5E1C-50D9-314F-90B6-557EAE105C77}" srcId="{813D4006-6473-C645-9DD8-06F9E049B09D}" destId="{CDD986A4-787C-664B-A39B-9444A7E3E57E}" srcOrd="5" destOrd="0" parTransId="{0F5FA36E-7A11-2340-B193-9AF1455988BD}" sibTransId="{62A299AD-8A2F-5548-B3ED-15D092FC68B9}"/>
    <dgm:cxn modelId="{62FEF921-3C12-3E48-A5C5-5B897450979D}" type="presOf" srcId="{4F189EBB-FDED-3F49-B22E-E402729A8004}" destId="{90CC32E1-C6EE-1B4C-B110-0C89C13365B2}" srcOrd="0" destOrd="0" presId="urn:microsoft.com/office/officeart/2005/8/layout/orgChart1"/>
    <dgm:cxn modelId="{10FA0924-C740-6941-994B-936EA4F13CAA}" type="presOf" srcId="{5E5564C0-652F-F244-800B-3A3C354DC320}" destId="{A94E3927-7116-374F-A598-1BB06DA331D5}" srcOrd="0" destOrd="0" presId="urn:microsoft.com/office/officeart/2005/8/layout/orgChart1"/>
    <dgm:cxn modelId="{FB433832-46C2-8245-A6A5-8A22E72E33BF}" type="presOf" srcId="{93B289F9-8F5C-8245-A2C8-89D939EAD214}" destId="{13A3645C-EB98-3C45-AE91-CF4259400770}" srcOrd="0" destOrd="0" presId="urn:microsoft.com/office/officeart/2005/8/layout/orgChart1"/>
    <dgm:cxn modelId="{38306A3A-2ACB-444A-A029-75EE4E803200}" type="presOf" srcId="{3AAD6615-4462-9343-8A8C-72E96CF5CD73}" destId="{4B93FDB6-906D-0544-B480-E06A43DCB40B}" srcOrd="0" destOrd="0" presId="urn:microsoft.com/office/officeart/2005/8/layout/orgChart1"/>
    <dgm:cxn modelId="{1D895E5E-378C-B248-9B96-678D0950D600}" type="presOf" srcId="{4BD506D8-AA9D-1248-ADA3-771469D2C7B6}" destId="{BCE714A1-C046-9F4A-BB0B-7DE014482949}" srcOrd="0" destOrd="0" presId="urn:microsoft.com/office/officeart/2005/8/layout/orgChart1"/>
    <dgm:cxn modelId="{C3E68B62-9440-D24C-BE9F-62B3E71884D9}" type="presOf" srcId="{0F5FA36E-7A11-2340-B193-9AF1455988BD}" destId="{42A7F27B-C056-BF4A-AC8D-42E642DD478B}" srcOrd="0" destOrd="0" presId="urn:microsoft.com/office/officeart/2005/8/layout/orgChart1"/>
    <dgm:cxn modelId="{7E852A45-E7C6-D54A-9FCF-412CE1CAB354}" srcId="{813D4006-6473-C645-9DD8-06F9E049B09D}" destId="{369E73FE-A832-F14B-838A-932CADEA8FD1}" srcOrd="4" destOrd="0" parTransId="{3AAD6615-4462-9343-8A8C-72E96CF5CD73}" sibTransId="{9F566D45-E042-3644-9E76-026177BCC976}"/>
    <dgm:cxn modelId="{91154A69-2716-9D47-AF2F-A2EB20635A7D}" type="presOf" srcId="{2AA64DD2-9A2B-3641-9EB0-3BB8425E2DEC}" destId="{8B4D2227-1185-5E4A-A86D-84CA18293ACB}" srcOrd="0" destOrd="0" presId="urn:microsoft.com/office/officeart/2005/8/layout/orgChart1"/>
    <dgm:cxn modelId="{FF5FC157-A559-EE45-94E4-1DCD5DC20F2E}" type="presOf" srcId="{B63083EC-7B40-C947-9521-2836F16855F2}" destId="{2E348B0A-AC68-0F40-85D6-964B0B6117A9}" srcOrd="0" destOrd="0" presId="urn:microsoft.com/office/officeart/2005/8/layout/orgChart1"/>
    <dgm:cxn modelId="{E91FAE84-255D-AC4B-BCE6-C474AA6D3F1A}" srcId="{813D4006-6473-C645-9DD8-06F9E049B09D}" destId="{E7A55609-0721-D84E-9744-BA798C600A43}" srcOrd="6" destOrd="0" parTransId="{4F189EBB-FDED-3F49-B22E-E402729A8004}" sibTransId="{9EAE9D09-4553-174D-A4E5-5550B690EF5F}"/>
    <dgm:cxn modelId="{B0BFC186-3EC1-EF48-AA27-84496C229AFB}" type="presOf" srcId="{C778B20B-E2B6-814D-ADE0-79E2899F14E9}" destId="{329A23F0-5E5C-6942-A9E2-4778EDF16DE3}" srcOrd="0" destOrd="0" presId="urn:microsoft.com/office/officeart/2005/8/layout/orgChart1"/>
    <dgm:cxn modelId="{B2178E8C-9E5B-6F49-A50C-45FD17E25E95}" type="presOf" srcId="{369E73FE-A832-F14B-838A-932CADEA8FD1}" destId="{FD1AEE82-8B32-1844-96B5-0AB4B40B9DCD}" srcOrd="0" destOrd="0" presId="urn:microsoft.com/office/officeart/2005/8/layout/orgChart1"/>
    <dgm:cxn modelId="{86DE9F8F-4DAA-F246-AEA6-EDB3FEF7027F}" srcId="{B63083EC-7B40-C947-9521-2836F16855F2}" destId="{93B289F9-8F5C-8245-A2C8-89D939EAD214}" srcOrd="0" destOrd="0" parTransId="{0B84D791-4A2D-8D44-9619-D0297E7CA83E}" sibTransId="{8326D8EC-A2E8-F047-B58E-FE6D3E13FBC2}"/>
    <dgm:cxn modelId="{278B3D9C-D5BD-E54B-B356-471147EE67F4}" type="presOf" srcId="{E7A55609-0721-D84E-9744-BA798C600A43}" destId="{89C2F6AE-EA30-EA4C-A252-E5DCF79DC522}" srcOrd="1" destOrd="0" presId="urn:microsoft.com/office/officeart/2005/8/layout/orgChart1"/>
    <dgm:cxn modelId="{41E56A9C-6C9E-6645-B5C2-7C724065FD7F}" type="presOf" srcId="{C0F6DD4D-4F64-514C-B2CB-C28708AC1307}" destId="{43208FF1-C090-B242-8170-CCCD6B572CF2}" srcOrd="0" destOrd="0" presId="urn:microsoft.com/office/officeart/2005/8/layout/orgChart1"/>
    <dgm:cxn modelId="{7C4A629E-DD93-9840-A461-953F9766AAB6}" type="presOf" srcId="{8F68B3E4-D818-CC49-9426-26DCEEC3DE42}" destId="{6FA881C3-FC87-0341-B69F-BEB95F948F2A}" srcOrd="0" destOrd="0" presId="urn:microsoft.com/office/officeart/2005/8/layout/orgChart1"/>
    <dgm:cxn modelId="{78A7E1A2-1F97-9C49-9A7F-CFCD144984ED}" type="presOf" srcId="{3DE3A0DA-6338-4746-B9A3-967E3D5D36AA}" destId="{83ED9E14-C34F-6240-A244-211D5D091BBF}" srcOrd="1" destOrd="0" presId="urn:microsoft.com/office/officeart/2005/8/layout/orgChart1"/>
    <dgm:cxn modelId="{B64F01A4-2B41-104F-BC3B-DA62C2DC74A1}" srcId="{813D4006-6473-C645-9DD8-06F9E049B09D}" destId="{B63083EC-7B40-C947-9521-2836F16855F2}" srcOrd="2" destOrd="0" parTransId="{C778B20B-E2B6-814D-ADE0-79E2899F14E9}" sibTransId="{47EFB6E2-4C7D-1C42-A514-9D096FAA174A}"/>
    <dgm:cxn modelId="{03E16DAD-B632-6443-8902-4886F859C6B0}" type="presOf" srcId="{B63083EC-7B40-C947-9521-2836F16855F2}" destId="{3DE2130C-4C56-ED4A-AC84-487A9A86F298}" srcOrd="1" destOrd="0" presId="urn:microsoft.com/office/officeart/2005/8/layout/orgChart1"/>
    <dgm:cxn modelId="{A7AA08AF-24A7-9448-989B-E94C440DC567}" type="presOf" srcId="{813D4006-6473-C645-9DD8-06F9E049B09D}" destId="{E7391A49-CDF7-8844-9F8F-71748A228B42}" srcOrd="1" destOrd="0" presId="urn:microsoft.com/office/officeart/2005/8/layout/orgChart1"/>
    <dgm:cxn modelId="{F1C0A0B5-34D4-C74A-8BE9-1772ABCE289B}" type="presOf" srcId="{9C878A80-0CDA-104C-A8A3-458F519B4E51}" destId="{3DBB7E8D-E429-F846-B510-29A61FC58B79}" srcOrd="1" destOrd="0" presId="urn:microsoft.com/office/officeart/2005/8/layout/orgChart1"/>
    <dgm:cxn modelId="{623CE9B7-27E9-C240-9822-10D9B179FB07}" type="presOf" srcId="{9C878A80-0CDA-104C-A8A3-458F519B4E51}" destId="{2216E085-5667-8B4B-AAFE-7D55681F3A8E}" srcOrd="0" destOrd="0" presId="urn:microsoft.com/office/officeart/2005/8/layout/orgChart1"/>
    <dgm:cxn modelId="{E0C266C7-77A8-2649-918A-0291A483D3A4}" srcId="{8F68B3E4-D818-CC49-9426-26DCEEC3DE42}" destId="{813D4006-6473-C645-9DD8-06F9E049B09D}" srcOrd="0" destOrd="0" parTransId="{64D4E6A6-8618-B847-B81E-C8F95C050B20}" sibTransId="{5785082E-F4EA-D942-8A06-0BA9CC08ABED}"/>
    <dgm:cxn modelId="{94D386CA-B769-AD41-BE1F-CEAD795D8CC3}" type="presOf" srcId="{3DE3A0DA-6338-4746-B9A3-967E3D5D36AA}" destId="{40AF3C1B-51B9-9749-BDDB-1340916A904F}" srcOrd="0" destOrd="0" presId="urn:microsoft.com/office/officeart/2005/8/layout/orgChart1"/>
    <dgm:cxn modelId="{0AE5DCD2-0B52-5B49-899D-4EA309229A23}" srcId="{813D4006-6473-C645-9DD8-06F9E049B09D}" destId="{91A6737B-2C64-0140-9A66-1AD7585D5527}" srcOrd="1" destOrd="0" parTransId="{2AA64DD2-9A2B-3641-9EB0-3BB8425E2DEC}" sibTransId="{227AEE30-875F-3042-A8FE-9E814759E6E8}"/>
    <dgm:cxn modelId="{88559AD8-2AA6-604B-87B6-CCCBC90ACEB3}" type="presOf" srcId="{93B289F9-8F5C-8245-A2C8-89D939EAD214}" destId="{5AE9DCA5-CBFE-A946-A721-C8B578A91DA4}" srcOrd="1" destOrd="0" presId="urn:microsoft.com/office/officeart/2005/8/layout/orgChart1"/>
    <dgm:cxn modelId="{9676DED8-8908-314E-A321-540A5BC0F4F6}" type="presOf" srcId="{813D4006-6473-C645-9DD8-06F9E049B09D}" destId="{E9DF5C61-ABBD-C945-A86F-199D221D4C39}" srcOrd="0" destOrd="0" presId="urn:microsoft.com/office/officeart/2005/8/layout/orgChart1"/>
    <dgm:cxn modelId="{50C3D4E1-8061-B54A-878E-1CF81D7C959C}" srcId="{813D4006-6473-C645-9DD8-06F9E049B09D}" destId="{9C878A80-0CDA-104C-A8A3-458F519B4E51}" srcOrd="0" destOrd="0" parTransId="{5E5564C0-652F-F244-800B-3A3C354DC320}" sibTransId="{369F858E-0C31-1044-9D14-BF080BB726CE}"/>
    <dgm:cxn modelId="{B33096E7-FA0D-9C4F-8C29-B87EAF765603}" type="presOf" srcId="{7080740E-D77E-AF4B-B82F-ADAB72F7DA2C}" destId="{C45CD6E4-6EEB-174D-8CFB-6EE894B5707F}" srcOrd="0" destOrd="0" presId="urn:microsoft.com/office/officeart/2005/8/layout/orgChart1"/>
    <dgm:cxn modelId="{19B4DAEF-520A-E547-9CAF-6E802329B5CA}" type="presOf" srcId="{E7A55609-0721-D84E-9744-BA798C600A43}" destId="{765AB4E6-52CF-6F41-BFC0-91CA2AC1399C}" srcOrd="0" destOrd="0" presId="urn:microsoft.com/office/officeart/2005/8/layout/orgChart1"/>
    <dgm:cxn modelId="{FF24E8F6-B974-8245-9547-2DC7FDB4D9D5}" type="presOf" srcId="{CDD986A4-787C-664B-A39B-9444A7E3E57E}" destId="{10D17376-6C90-C444-AFC9-116A477551C4}" srcOrd="0" destOrd="0" presId="urn:microsoft.com/office/officeart/2005/8/layout/orgChart1"/>
    <dgm:cxn modelId="{5A745CF8-B4D2-D54D-8AE4-390FECCDA90A}" srcId="{813D4006-6473-C645-9DD8-06F9E049B09D}" destId="{4BD506D8-AA9D-1248-ADA3-771469D2C7B6}" srcOrd="3" destOrd="0" parTransId="{C0F6DD4D-4F64-514C-B2CB-C28708AC1307}" sibTransId="{62F3DC15-486B-8D46-81C8-1C57D4865DD4}"/>
    <dgm:cxn modelId="{E166B3F9-1395-0847-BE70-BFF0249255D2}" type="presOf" srcId="{0B84D791-4A2D-8D44-9619-D0297E7CA83E}" destId="{60C95E56-1C7C-BC43-8788-BCD3D2EF3E96}" srcOrd="0" destOrd="0" presId="urn:microsoft.com/office/officeart/2005/8/layout/orgChart1"/>
    <dgm:cxn modelId="{014CD1FF-8910-DB46-8C13-C75CCE4B7421}" type="presOf" srcId="{4BD506D8-AA9D-1248-ADA3-771469D2C7B6}" destId="{A812C172-51D6-9B47-9FBA-9856AF686FA0}" srcOrd="1" destOrd="0" presId="urn:microsoft.com/office/officeart/2005/8/layout/orgChart1"/>
    <dgm:cxn modelId="{1F5DE723-4820-4D4D-A742-0E8F9ABCCBE7}" type="presParOf" srcId="{6FA881C3-FC87-0341-B69F-BEB95F948F2A}" destId="{858D1F56-0D3E-0942-8ECD-69CB3B607326}" srcOrd="0" destOrd="0" presId="urn:microsoft.com/office/officeart/2005/8/layout/orgChart1"/>
    <dgm:cxn modelId="{A8AFC823-0752-9E4B-8E12-B0423B318523}" type="presParOf" srcId="{858D1F56-0D3E-0942-8ECD-69CB3B607326}" destId="{549F1572-E62E-6F4B-AFA3-56CAAA3D8EA0}" srcOrd="0" destOrd="0" presId="urn:microsoft.com/office/officeart/2005/8/layout/orgChart1"/>
    <dgm:cxn modelId="{ED41E650-0889-4742-A770-0ED0D8AD49AD}" type="presParOf" srcId="{549F1572-E62E-6F4B-AFA3-56CAAA3D8EA0}" destId="{E9DF5C61-ABBD-C945-A86F-199D221D4C39}" srcOrd="0" destOrd="0" presId="urn:microsoft.com/office/officeart/2005/8/layout/orgChart1"/>
    <dgm:cxn modelId="{2CC75FA9-9D03-CC40-85DD-9F3A7F9B547C}" type="presParOf" srcId="{549F1572-E62E-6F4B-AFA3-56CAAA3D8EA0}" destId="{E7391A49-CDF7-8844-9F8F-71748A228B42}" srcOrd="1" destOrd="0" presId="urn:microsoft.com/office/officeart/2005/8/layout/orgChart1"/>
    <dgm:cxn modelId="{C3914FFB-A8E4-EF46-9871-CDCF01C7445C}" type="presParOf" srcId="{858D1F56-0D3E-0942-8ECD-69CB3B607326}" destId="{1EADDADD-4DA1-E143-BC33-2F4854F920DC}" srcOrd="1" destOrd="0" presId="urn:microsoft.com/office/officeart/2005/8/layout/orgChart1"/>
    <dgm:cxn modelId="{4926EEA3-C49C-5D46-85B4-5010A1473328}" type="presParOf" srcId="{1EADDADD-4DA1-E143-BC33-2F4854F920DC}" destId="{329A23F0-5E5C-6942-A9E2-4778EDF16DE3}" srcOrd="0" destOrd="0" presId="urn:microsoft.com/office/officeart/2005/8/layout/orgChart1"/>
    <dgm:cxn modelId="{6475F18B-F61E-FD45-B55E-D8D34396230B}" type="presParOf" srcId="{1EADDADD-4DA1-E143-BC33-2F4854F920DC}" destId="{453A7A34-5E25-0F42-8906-716BBD593EDF}" srcOrd="1" destOrd="0" presId="urn:microsoft.com/office/officeart/2005/8/layout/orgChart1"/>
    <dgm:cxn modelId="{8941EFF2-A5D8-734A-8B25-30ADFBCF03D8}" type="presParOf" srcId="{453A7A34-5E25-0F42-8906-716BBD593EDF}" destId="{0C6B41CA-C786-8F42-A33F-AF5D04040ACB}" srcOrd="0" destOrd="0" presId="urn:microsoft.com/office/officeart/2005/8/layout/orgChart1"/>
    <dgm:cxn modelId="{78B618B0-859D-174D-95E0-87369740E4C9}" type="presParOf" srcId="{0C6B41CA-C786-8F42-A33F-AF5D04040ACB}" destId="{2E348B0A-AC68-0F40-85D6-964B0B6117A9}" srcOrd="0" destOrd="0" presId="urn:microsoft.com/office/officeart/2005/8/layout/orgChart1"/>
    <dgm:cxn modelId="{7435D145-9FE4-9141-95F2-FC2BB4772C6D}" type="presParOf" srcId="{0C6B41CA-C786-8F42-A33F-AF5D04040ACB}" destId="{3DE2130C-4C56-ED4A-AC84-487A9A86F298}" srcOrd="1" destOrd="0" presId="urn:microsoft.com/office/officeart/2005/8/layout/orgChart1"/>
    <dgm:cxn modelId="{97925CFA-A971-094B-B3D7-A995F477BC01}" type="presParOf" srcId="{453A7A34-5E25-0F42-8906-716BBD593EDF}" destId="{96870659-AD75-394D-86DB-1B2DA9316A93}" srcOrd="1" destOrd="0" presId="urn:microsoft.com/office/officeart/2005/8/layout/orgChart1"/>
    <dgm:cxn modelId="{2BF69158-CA2C-EF43-8046-0059C0199502}" type="presParOf" srcId="{96870659-AD75-394D-86DB-1B2DA9316A93}" destId="{60C95E56-1C7C-BC43-8788-BCD3D2EF3E96}" srcOrd="0" destOrd="0" presId="urn:microsoft.com/office/officeart/2005/8/layout/orgChart1"/>
    <dgm:cxn modelId="{E42D0F71-8B66-6F4D-B024-9CAF44EE8EBF}" type="presParOf" srcId="{96870659-AD75-394D-86DB-1B2DA9316A93}" destId="{D425666D-DCB7-0C43-A321-16FCD1E6F8E8}" srcOrd="1" destOrd="0" presId="urn:microsoft.com/office/officeart/2005/8/layout/orgChart1"/>
    <dgm:cxn modelId="{51A08B44-318F-AE40-A7CC-5EE41A98A0C0}" type="presParOf" srcId="{D425666D-DCB7-0C43-A321-16FCD1E6F8E8}" destId="{61CCCD20-8E6C-D34A-B5CF-917EB3E44674}" srcOrd="0" destOrd="0" presId="urn:microsoft.com/office/officeart/2005/8/layout/orgChart1"/>
    <dgm:cxn modelId="{37646901-3A5D-F142-8756-0006CBE11C0D}" type="presParOf" srcId="{61CCCD20-8E6C-D34A-B5CF-917EB3E44674}" destId="{13A3645C-EB98-3C45-AE91-CF4259400770}" srcOrd="0" destOrd="0" presId="urn:microsoft.com/office/officeart/2005/8/layout/orgChart1"/>
    <dgm:cxn modelId="{E3684821-E0A1-B940-8F25-B0B7C06CBB65}" type="presParOf" srcId="{61CCCD20-8E6C-D34A-B5CF-917EB3E44674}" destId="{5AE9DCA5-CBFE-A946-A721-C8B578A91DA4}" srcOrd="1" destOrd="0" presId="urn:microsoft.com/office/officeart/2005/8/layout/orgChart1"/>
    <dgm:cxn modelId="{B2A7FB03-D627-6243-9512-7C6CA77B4BFF}" type="presParOf" srcId="{D425666D-DCB7-0C43-A321-16FCD1E6F8E8}" destId="{26391A7C-FF5A-F144-8F02-7C6770FB87DB}" srcOrd="1" destOrd="0" presId="urn:microsoft.com/office/officeart/2005/8/layout/orgChart1"/>
    <dgm:cxn modelId="{0E8AC8D3-A9CA-AB4F-AB66-7FA069EB8C1D}" type="presParOf" srcId="{D425666D-DCB7-0C43-A321-16FCD1E6F8E8}" destId="{C965D348-DF55-DB46-B7B4-6B554B282421}" srcOrd="2" destOrd="0" presId="urn:microsoft.com/office/officeart/2005/8/layout/orgChart1"/>
    <dgm:cxn modelId="{DDB502FF-37BF-4B4C-BFE3-FDDDE2FC062B}" type="presParOf" srcId="{453A7A34-5E25-0F42-8906-716BBD593EDF}" destId="{25B69896-DB74-B548-A04A-C1F668B2E737}" srcOrd="2" destOrd="0" presId="urn:microsoft.com/office/officeart/2005/8/layout/orgChart1"/>
    <dgm:cxn modelId="{3ADDAA9B-570D-2741-81D7-10FE3FCD7FD8}" type="presParOf" srcId="{1EADDADD-4DA1-E143-BC33-2F4854F920DC}" destId="{43208FF1-C090-B242-8170-CCCD6B572CF2}" srcOrd="2" destOrd="0" presId="urn:microsoft.com/office/officeart/2005/8/layout/orgChart1"/>
    <dgm:cxn modelId="{DB5A97A7-B87A-7B45-8858-DD9E55B19EED}" type="presParOf" srcId="{1EADDADD-4DA1-E143-BC33-2F4854F920DC}" destId="{024C421E-3011-9C4F-8746-01B6A54FFC0C}" srcOrd="3" destOrd="0" presId="urn:microsoft.com/office/officeart/2005/8/layout/orgChart1"/>
    <dgm:cxn modelId="{88D76097-AB76-144B-B44E-7FE68468D68D}" type="presParOf" srcId="{024C421E-3011-9C4F-8746-01B6A54FFC0C}" destId="{0975822F-4511-8549-BADC-E0DCD68710C6}" srcOrd="0" destOrd="0" presId="urn:microsoft.com/office/officeart/2005/8/layout/orgChart1"/>
    <dgm:cxn modelId="{5AC54002-B4B5-3241-9D9D-9ABA4612E320}" type="presParOf" srcId="{0975822F-4511-8549-BADC-E0DCD68710C6}" destId="{BCE714A1-C046-9F4A-BB0B-7DE014482949}" srcOrd="0" destOrd="0" presId="urn:microsoft.com/office/officeart/2005/8/layout/orgChart1"/>
    <dgm:cxn modelId="{4687C823-8F75-7342-B4EE-368085D80EA8}" type="presParOf" srcId="{0975822F-4511-8549-BADC-E0DCD68710C6}" destId="{A812C172-51D6-9B47-9FBA-9856AF686FA0}" srcOrd="1" destOrd="0" presId="urn:microsoft.com/office/officeart/2005/8/layout/orgChart1"/>
    <dgm:cxn modelId="{09E8A343-C181-4341-A2FB-EBBEF9EF37C8}" type="presParOf" srcId="{024C421E-3011-9C4F-8746-01B6A54FFC0C}" destId="{C8A78B75-38C1-C441-9D52-77CBA27FAB9F}" srcOrd="1" destOrd="0" presId="urn:microsoft.com/office/officeart/2005/8/layout/orgChart1"/>
    <dgm:cxn modelId="{5B4409B0-19BD-3E46-8C50-F817D177FEE3}" type="presParOf" srcId="{024C421E-3011-9C4F-8746-01B6A54FFC0C}" destId="{DAD477CB-6FE9-984B-88C8-9FAA0874A5C3}" srcOrd="2" destOrd="0" presId="urn:microsoft.com/office/officeart/2005/8/layout/orgChart1"/>
    <dgm:cxn modelId="{EEF2C8E4-F14E-EC42-A298-89AAEA945366}" type="presParOf" srcId="{1EADDADD-4DA1-E143-BC33-2F4854F920DC}" destId="{4B93FDB6-906D-0544-B480-E06A43DCB40B}" srcOrd="4" destOrd="0" presId="urn:microsoft.com/office/officeart/2005/8/layout/orgChart1"/>
    <dgm:cxn modelId="{C8DF62D9-7C26-A14B-ADAA-4494E2BF4888}" type="presParOf" srcId="{1EADDADD-4DA1-E143-BC33-2F4854F920DC}" destId="{2C8E0267-54BF-7D4B-BDBA-D52F6D2E6191}" srcOrd="5" destOrd="0" presId="urn:microsoft.com/office/officeart/2005/8/layout/orgChart1"/>
    <dgm:cxn modelId="{291AE100-D124-1E4F-8883-08D400D385D9}" type="presParOf" srcId="{2C8E0267-54BF-7D4B-BDBA-D52F6D2E6191}" destId="{E0EBD684-1F6F-0349-996A-12A288C554CB}" srcOrd="0" destOrd="0" presId="urn:microsoft.com/office/officeart/2005/8/layout/orgChart1"/>
    <dgm:cxn modelId="{7799F27C-A727-B448-B3A1-9DFE1A8D423B}" type="presParOf" srcId="{E0EBD684-1F6F-0349-996A-12A288C554CB}" destId="{FD1AEE82-8B32-1844-96B5-0AB4B40B9DCD}" srcOrd="0" destOrd="0" presId="urn:microsoft.com/office/officeart/2005/8/layout/orgChart1"/>
    <dgm:cxn modelId="{261444B6-B88C-AF4D-ADDB-7CB6C26D4535}" type="presParOf" srcId="{E0EBD684-1F6F-0349-996A-12A288C554CB}" destId="{50C7017C-AB3C-1740-9636-B73CF3CB6C67}" srcOrd="1" destOrd="0" presId="urn:microsoft.com/office/officeart/2005/8/layout/orgChart1"/>
    <dgm:cxn modelId="{BBA9C610-F460-104C-BD1F-23F53A2C6EF8}" type="presParOf" srcId="{2C8E0267-54BF-7D4B-BDBA-D52F6D2E6191}" destId="{DC87A5BB-FDE8-D940-B899-A701B429130B}" srcOrd="1" destOrd="0" presId="urn:microsoft.com/office/officeart/2005/8/layout/orgChart1"/>
    <dgm:cxn modelId="{25F534BA-F9DB-7B46-B90E-462D7D9F87CE}" type="presParOf" srcId="{2C8E0267-54BF-7D4B-BDBA-D52F6D2E6191}" destId="{AA3B8A7B-B4E1-EE40-B813-330D12461C2B}" srcOrd="2" destOrd="0" presId="urn:microsoft.com/office/officeart/2005/8/layout/orgChart1"/>
    <dgm:cxn modelId="{0BB15676-903A-B34B-B4F9-1349C10AB5BD}" type="presParOf" srcId="{1EADDADD-4DA1-E143-BC33-2F4854F920DC}" destId="{42A7F27B-C056-BF4A-AC8D-42E642DD478B}" srcOrd="6" destOrd="0" presId="urn:microsoft.com/office/officeart/2005/8/layout/orgChart1"/>
    <dgm:cxn modelId="{ABBE3098-8E13-5948-88CD-988CE2DFD45B}" type="presParOf" srcId="{1EADDADD-4DA1-E143-BC33-2F4854F920DC}" destId="{02EF074B-BA6F-F244-A23E-A12CDB2A6A4A}" srcOrd="7" destOrd="0" presId="urn:microsoft.com/office/officeart/2005/8/layout/orgChart1"/>
    <dgm:cxn modelId="{222FD628-CE9A-5447-9D14-9F68187E7CA8}" type="presParOf" srcId="{02EF074B-BA6F-F244-A23E-A12CDB2A6A4A}" destId="{78A9A399-431D-7A4D-B425-3EF9AA22F068}" srcOrd="0" destOrd="0" presId="urn:microsoft.com/office/officeart/2005/8/layout/orgChart1"/>
    <dgm:cxn modelId="{3B93BA94-BF58-624C-AC23-70D61AEDB358}" type="presParOf" srcId="{78A9A399-431D-7A4D-B425-3EF9AA22F068}" destId="{10D17376-6C90-C444-AFC9-116A477551C4}" srcOrd="0" destOrd="0" presId="urn:microsoft.com/office/officeart/2005/8/layout/orgChart1"/>
    <dgm:cxn modelId="{FF5C18FF-1512-D44B-8712-B86F3388960A}" type="presParOf" srcId="{78A9A399-431D-7A4D-B425-3EF9AA22F068}" destId="{C80FE013-7E31-9643-9561-F7390F710B88}" srcOrd="1" destOrd="0" presId="urn:microsoft.com/office/officeart/2005/8/layout/orgChart1"/>
    <dgm:cxn modelId="{CDBD58E8-F3D5-BF48-A20E-81D45C294B1E}" type="presParOf" srcId="{02EF074B-BA6F-F244-A23E-A12CDB2A6A4A}" destId="{2E85274D-A70E-7742-B92D-E11BD6AA4E05}" srcOrd="1" destOrd="0" presId="urn:microsoft.com/office/officeart/2005/8/layout/orgChart1"/>
    <dgm:cxn modelId="{DDF73C51-D0EA-7941-8FA5-5519159E756F}" type="presParOf" srcId="{02EF074B-BA6F-F244-A23E-A12CDB2A6A4A}" destId="{B283A2BF-5961-4A42-91E8-BEC75196AD82}" srcOrd="2" destOrd="0" presId="urn:microsoft.com/office/officeart/2005/8/layout/orgChart1"/>
    <dgm:cxn modelId="{473E6D44-7688-D648-B4FD-B0F6409C8D81}" type="presParOf" srcId="{1EADDADD-4DA1-E143-BC33-2F4854F920DC}" destId="{C45CD6E4-6EEB-174D-8CFB-6EE894B5707F}" srcOrd="8" destOrd="0" presId="urn:microsoft.com/office/officeart/2005/8/layout/orgChart1"/>
    <dgm:cxn modelId="{05110FA0-5953-5A4F-894E-1E520061DF2A}" type="presParOf" srcId="{1EADDADD-4DA1-E143-BC33-2F4854F920DC}" destId="{6AC42554-053E-EA4D-989F-062C538A9D81}" srcOrd="9" destOrd="0" presId="urn:microsoft.com/office/officeart/2005/8/layout/orgChart1"/>
    <dgm:cxn modelId="{C7353A13-6983-3844-A36A-CC20713C8D55}" type="presParOf" srcId="{6AC42554-053E-EA4D-989F-062C538A9D81}" destId="{A768583C-74ED-6B4B-8AC7-7B25BC07CA5A}" srcOrd="0" destOrd="0" presId="urn:microsoft.com/office/officeart/2005/8/layout/orgChart1"/>
    <dgm:cxn modelId="{423D8639-9277-7D41-A015-2B24C8DA4A9F}" type="presParOf" srcId="{A768583C-74ED-6B4B-8AC7-7B25BC07CA5A}" destId="{40AF3C1B-51B9-9749-BDDB-1340916A904F}" srcOrd="0" destOrd="0" presId="urn:microsoft.com/office/officeart/2005/8/layout/orgChart1"/>
    <dgm:cxn modelId="{A9DBBAB1-57F7-3D4C-A14F-387AA1711C1A}" type="presParOf" srcId="{A768583C-74ED-6B4B-8AC7-7B25BC07CA5A}" destId="{83ED9E14-C34F-6240-A244-211D5D091BBF}" srcOrd="1" destOrd="0" presId="urn:microsoft.com/office/officeart/2005/8/layout/orgChart1"/>
    <dgm:cxn modelId="{25A75172-28E7-7042-887A-687B5B70C232}" type="presParOf" srcId="{6AC42554-053E-EA4D-989F-062C538A9D81}" destId="{56B57AAD-44F7-814C-94C1-B78258E2CD55}" srcOrd="1" destOrd="0" presId="urn:microsoft.com/office/officeart/2005/8/layout/orgChart1"/>
    <dgm:cxn modelId="{CD167ED3-6D44-8348-BFC4-1429BA5E480A}" type="presParOf" srcId="{6AC42554-053E-EA4D-989F-062C538A9D81}" destId="{DDDF4FAE-0473-9147-8F5D-D57B444D857B}" srcOrd="2" destOrd="0" presId="urn:microsoft.com/office/officeart/2005/8/layout/orgChart1"/>
    <dgm:cxn modelId="{8993FD63-D361-8448-80EE-34B92A428385}" type="presParOf" srcId="{858D1F56-0D3E-0942-8ECD-69CB3B607326}" destId="{A5592549-86AF-0749-BA9F-9BC644E2743C}" srcOrd="2" destOrd="0" presId="urn:microsoft.com/office/officeart/2005/8/layout/orgChart1"/>
    <dgm:cxn modelId="{1AED6C60-574A-B149-B510-4C21EC38E1AD}" type="presParOf" srcId="{A5592549-86AF-0749-BA9F-9BC644E2743C}" destId="{A94E3927-7116-374F-A598-1BB06DA331D5}" srcOrd="0" destOrd="0" presId="urn:microsoft.com/office/officeart/2005/8/layout/orgChart1"/>
    <dgm:cxn modelId="{3F6F397A-31A9-834B-A518-CEA54E123991}" type="presParOf" srcId="{A5592549-86AF-0749-BA9F-9BC644E2743C}" destId="{6427B1EB-B589-F846-9B97-04B0131E2BE3}" srcOrd="1" destOrd="0" presId="urn:microsoft.com/office/officeart/2005/8/layout/orgChart1"/>
    <dgm:cxn modelId="{6579946F-EEE3-B547-ABF6-CE6270BFABB7}" type="presParOf" srcId="{6427B1EB-B589-F846-9B97-04B0131E2BE3}" destId="{6B9CE893-9875-0A48-9796-B3EA65D01EA4}" srcOrd="0" destOrd="0" presId="urn:microsoft.com/office/officeart/2005/8/layout/orgChart1"/>
    <dgm:cxn modelId="{00AFC06C-FB3F-C947-B24B-4BD6A30C45CC}" type="presParOf" srcId="{6B9CE893-9875-0A48-9796-B3EA65D01EA4}" destId="{2216E085-5667-8B4B-AAFE-7D55681F3A8E}" srcOrd="0" destOrd="0" presId="urn:microsoft.com/office/officeart/2005/8/layout/orgChart1"/>
    <dgm:cxn modelId="{C6E90A9E-3909-334B-ABA4-178F9EF4E7CB}" type="presParOf" srcId="{6B9CE893-9875-0A48-9796-B3EA65D01EA4}" destId="{3DBB7E8D-E429-F846-B510-29A61FC58B79}" srcOrd="1" destOrd="0" presId="urn:microsoft.com/office/officeart/2005/8/layout/orgChart1"/>
    <dgm:cxn modelId="{8D8A91F7-B8FF-2E45-9D4D-65DECA381399}" type="presParOf" srcId="{6427B1EB-B589-F846-9B97-04B0131E2BE3}" destId="{8EAE2548-EE02-4345-95EA-C317DBE74200}" srcOrd="1" destOrd="0" presId="urn:microsoft.com/office/officeart/2005/8/layout/orgChart1"/>
    <dgm:cxn modelId="{0A47F233-EDB9-654E-8A53-4C5796C15902}" type="presParOf" srcId="{6427B1EB-B589-F846-9B97-04B0131E2BE3}" destId="{234C5466-CEF2-E940-8315-D9A1B7F49159}" srcOrd="2" destOrd="0" presId="urn:microsoft.com/office/officeart/2005/8/layout/orgChart1"/>
    <dgm:cxn modelId="{742EAD74-C057-DD40-AFE3-BAF3994C7705}" type="presParOf" srcId="{A5592549-86AF-0749-BA9F-9BC644E2743C}" destId="{8B4D2227-1185-5E4A-A86D-84CA18293ACB}" srcOrd="2" destOrd="0" presId="urn:microsoft.com/office/officeart/2005/8/layout/orgChart1"/>
    <dgm:cxn modelId="{3ED13310-F501-CD45-BE20-915044A5E68D}" type="presParOf" srcId="{A5592549-86AF-0749-BA9F-9BC644E2743C}" destId="{4BAD65B0-527E-2D49-8727-B202768C5A48}" srcOrd="3" destOrd="0" presId="urn:microsoft.com/office/officeart/2005/8/layout/orgChart1"/>
    <dgm:cxn modelId="{E8DEBBC1-91D7-D54F-85E7-DC9BAA2692D3}" type="presParOf" srcId="{4BAD65B0-527E-2D49-8727-B202768C5A48}" destId="{D116AB62-87AE-F14B-B6B8-82688AF0FE2D}" srcOrd="0" destOrd="0" presId="urn:microsoft.com/office/officeart/2005/8/layout/orgChart1"/>
    <dgm:cxn modelId="{B1A726EE-0CAB-8747-AA12-DC78982F17ED}" type="presParOf" srcId="{D116AB62-87AE-F14B-B6B8-82688AF0FE2D}" destId="{BF232981-4DA6-C546-B482-27339940F701}" srcOrd="0" destOrd="0" presId="urn:microsoft.com/office/officeart/2005/8/layout/orgChart1"/>
    <dgm:cxn modelId="{A097F106-002F-A040-BC11-0980DD047299}" type="presParOf" srcId="{D116AB62-87AE-F14B-B6B8-82688AF0FE2D}" destId="{7E481F79-640F-584D-92F7-782C9DAB317C}" srcOrd="1" destOrd="0" presId="urn:microsoft.com/office/officeart/2005/8/layout/orgChart1"/>
    <dgm:cxn modelId="{1F03900D-31AA-BB4A-A6D4-2370A5FDB80F}" type="presParOf" srcId="{4BAD65B0-527E-2D49-8727-B202768C5A48}" destId="{34823B50-611D-F145-8F65-7970A6574DEB}" srcOrd="1" destOrd="0" presId="urn:microsoft.com/office/officeart/2005/8/layout/orgChart1"/>
    <dgm:cxn modelId="{AD5204EB-87AA-EF44-829A-6DFF92EEC51B}" type="presParOf" srcId="{4BAD65B0-527E-2D49-8727-B202768C5A48}" destId="{92692C84-ECD9-D241-831A-63DCF577FE90}" srcOrd="2" destOrd="0" presId="urn:microsoft.com/office/officeart/2005/8/layout/orgChart1"/>
    <dgm:cxn modelId="{CD3EF424-137B-A842-861C-E4510804EE3B}" type="presParOf" srcId="{A5592549-86AF-0749-BA9F-9BC644E2743C}" destId="{90CC32E1-C6EE-1B4C-B110-0C89C13365B2}" srcOrd="4" destOrd="0" presId="urn:microsoft.com/office/officeart/2005/8/layout/orgChart1"/>
    <dgm:cxn modelId="{FD01A252-52A9-9B43-BEB1-3BB8BEF1EA9C}" type="presParOf" srcId="{A5592549-86AF-0749-BA9F-9BC644E2743C}" destId="{1936B603-701D-184A-9C8B-A3811E18B40C}" srcOrd="5" destOrd="0" presId="urn:microsoft.com/office/officeart/2005/8/layout/orgChart1"/>
    <dgm:cxn modelId="{38F52A19-82B7-6A4E-B55A-C73520BF35DE}" type="presParOf" srcId="{1936B603-701D-184A-9C8B-A3811E18B40C}" destId="{3A15F32B-C797-E84A-A070-800F0C85050D}" srcOrd="0" destOrd="0" presId="urn:microsoft.com/office/officeart/2005/8/layout/orgChart1"/>
    <dgm:cxn modelId="{1F000569-AD76-B64F-8A8B-3D17FFADF4A8}" type="presParOf" srcId="{3A15F32B-C797-E84A-A070-800F0C85050D}" destId="{765AB4E6-52CF-6F41-BFC0-91CA2AC1399C}" srcOrd="0" destOrd="0" presId="urn:microsoft.com/office/officeart/2005/8/layout/orgChart1"/>
    <dgm:cxn modelId="{0D7F4E14-E624-FB42-B228-09FBC2D6B1F3}" type="presParOf" srcId="{3A15F32B-C797-E84A-A070-800F0C85050D}" destId="{89C2F6AE-EA30-EA4C-A252-E5DCF79DC522}" srcOrd="1" destOrd="0" presId="urn:microsoft.com/office/officeart/2005/8/layout/orgChart1"/>
    <dgm:cxn modelId="{3B4C1F21-DFE1-B94A-9139-A8392BF728F2}" type="presParOf" srcId="{1936B603-701D-184A-9C8B-A3811E18B40C}" destId="{7098C9D6-131A-9D49-A56A-723916A26490}" srcOrd="1" destOrd="0" presId="urn:microsoft.com/office/officeart/2005/8/layout/orgChart1"/>
    <dgm:cxn modelId="{0211B590-02E7-C44E-B33D-DC19EFC5BD38}" type="presParOf" srcId="{1936B603-701D-184A-9C8B-A3811E18B40C}" destId="{FEF20A57-83DA-2F48-BE95-8934593CA11D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C32E1-C6EE-1B4C-B110-0C89C13365B2}">
      <dsp:nvSpPr>
        <dsp:cNvPr id="0" name=""/>
        <dsp:cNvSpPr/>
      </dsp:nvSpPr>
      <dsp:spPr>
        <a:xfrm>
          <a:off x="2455566" y="1607671"/>
          <a:ext cx="91576" cy="1020427"/>
        </a:xfrm>
        <a:custGeom>
          <a:avLst/>
          <a:gdLst/>
          <a:ahLst/>
          <a:cxnLst/>
          <a:rect l="0" t="0" r="0" b="0"/>
          <a:pathLst>
            <a:path>
              <a:moveTo>
                <a:pt x="91576" y="0"/>
              </a:moveTo>
              <a:lnTo>
                <a:pt x="91576" y="1020427"/>
              </a:lnTo>
              <a:lnTo>
                <a:pt x="0" y="102042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D2227-1185-5E4A-A86D-84CA18293ACB}">
      <dsp:nvSpPr>
        <dsp:cNvPr id="0" name=""/>
        <dsp:cNvSpPr/>
      </dsp:nvSpPr>
      <dsp:spPr>
        <a:xfrm>
          <a:off x="2547143" y="1607671"/>
          <a:ext cx="91576" cy="401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193"/>
              </a:lnTo>
              <a:lnTo>
                <a:pt x="91576" y="40119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E3927-7116-374F-A598-1BB06DA331D5}">
      <dsp:nvSpPr>
        <dsp:cNvPr id="0" name=""/>
        <dsp:cNvSpPr/>
      </dsp:nvSpPr>
      <dsp:spPr>
        <a:xfrm>
          <a:off x="2455566" y="1607671"/>
          <a:ext cx="91576" cy="401193"/>
        </a:xfrm>
        <a:custGeom>
          <a:avLst/>
          <a:gdLst/>
          <a:ahLst/>
          <a:cxnLst/>
          <a:rect l="0" t="0" r="0" b="0"/>
          <a:pathLst>
            <a:path>
              <a:moveTo>
                <a:pt x="91576" y="0"/>
              </a:moveTo>
              <a:lnTo>
                <a:pt x="91576" y="401193"/>
              </a:lnTo>
              <a:lnTo>
                <a:pt x="0" y="40119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CD6E4-6EEB-174D-8CFB-6EE894B5707F}">
      <dsp:nvSpPr>
        <dsp:cNvPr id="0" name=""/>
        <dsp:cNvSpPr/>
      </dsp:nvSpPr>
      <dsp:spPr>
        <a:xfrm>
          <a:off x="2547143" y="1607671"/>
          <a:ext cx="2110628" cy="142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044"/>
              </a:lnTo>
              <a:lnTo>
                <a:pt x="2110628" y="1330044"/>
              </a:lnTo>
              <a:lnTo>
                <a:pt x="2110628" y="142162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7F27B-C056-BF4A-AC8D-42E642DD478B}">
      <dsp:nvSpPr>
        <dsp:cNvPr id="0" name=""/>
        <dsp:cNvSpPr/>
      </dsp:nvSpPr>
      <dsp:spPr>
        <a:xfrm>
          <a:off x="2547143" y="1607671"/>
          <a:ext cx="1055314" cy="142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044"/>
              </a:lnTo>
              <a:lnTo>
                <a:pt x="1055314" y="1330044"/>
              </a:lnTo>
              <a:lnTo>
                <a:pt x="1055314" y="142162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3FDB6-906D-0544-B480-E06A43DCB40B}">
      <dsp:nvSpPr>
        <dsp:cNvPr id="0" name=""/>
        <dsp:cNvSpPr/>
      </dsp:nvSpPr>
      <dsp:spPr>
        <a:xfrm>
          <a:off x="2501423" y="1607671"/>
          <a:ext cx="91440" cy="14216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162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08FF1-C090-B242-8170-CCCD6B572CF2}">
      <dsp:nvSpPr>
        <dsp:cNvPr id="0" name=""/>
        <dsp:cNvSpPr/>
      </dsp:nvSpPr>
      <dsp:spPr>
        <a:xfrm>
          <a:off x="1491829" y="1607671"/>
          <a:ext cx="1055314" cy="1421621"/>
        </a:xfrm>
        <a:custGeom>
          <a:avLst/>
          <a:gdLst/>
          <a:ahLst/>
          <a:cxnLst/>
          <a:rect l="0" t="0" r="0" b="0"/>
          <a:pathLst>
            <a:path>
              <a:moveTo>
                <a:pt x="1055314" y="0"/>
              </a:moveTo>
              <a:lnTo>
                <a:pt x="1055314" y="1330044"/>
              </a:lnTo>
              <a:lnTo>
                <a:pt x="0" y="1330044"/>
              </a:lnTo>
              <a:lnTo>
                <a:pt x="0" y="142162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95E56-1C7C-BC43-8788-BCD3D2EF3E96}">
      <dsp:nvSpPr>
        <dsp:cNvPr id="0" name=""/>
        <dsp:cNvSpPr/>
      </dsp:nvSpPr>
      <dsp:spPr>
        <a:xfrm>
          <a:off x="87651" y="3465372"/>
          <a:ext cx="2010425" cy="456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227"/>
              </a:lnTo>
              <a:lnTo>
                <a:pt x="2010425" y="456227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A23F0-5E5C-6942-A9E2-4778EDF16DE3}">
      <dsp:nvSpPr>
        <dsp:cNvPr id="0" name=""/>
        <dsp:cNvSpPr/>
      </dsp:nvSpPr>
      <dsp:spPr>
        <a:xfrm>
          <a:off x="436515" y="1607671"/>
          <a:ext cx="2110628" cy="1421621"/>
        </a:xfrm>
        <a:custGeom>
          <a:avLst/>
          <a:gdLst/>
          <a:ahLst/>
          <a:cxnLst/>
          <a:rect l="0" t="0" r="0" b="0"/>
          <a:pathLst>
            <a:path>
              <a:moveTo>
                <a:pt x="2110628" y="0"/>
              </a:moveTo>
              <a:lnTo>
                <a:pt x="2110628" y="1330044"/>
              </a:lnTo>
              <a:lnTo>
                <a:pt x="0" y="1330044"/>
              </a:lnTo>
              <a:lnTo>
                <a:pt x="0" y="142162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F5C61-ABBD-C945-A86F-199D221D4C39}">
      <dsp:nvSpPr>
        <dsp:cNvPr id="0" name=""/>
        <dsp:cNvSpPr/>
      </dsp:nvSpPr>
      <dsp:spPr>
        <a:xfrm>
          <a:off x="2111063" y="1171591"/>
          <a:ext cx="872160" cy="4360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chemeClr val="tx1"/>
              </a:solidFill>
              <a:latin typeface="Calibri Light"/>
            </a:rPr>
            <a:t>Investment</a:t>
          </a:r>
          <a:r>
            <a:rPr lang="en-GB" sz="1200" b="0" i="0" u="none" strike="noStrike" kern="1200" cap="none" baseline="0" noProof="0">
              <a:solidFill>
                <a:schemeClr val="tx1"/>
              </a:solidFill>
              <a:latin typeface="Calibri Light"/>
              <a:cs typeface="Calibri Light"/>
            </a:rPr>
            <a:t> Committee</a:t>
          </a:r>
        </a:p>
      </dsp:txBody>
      <dsp:txXfrm>
        <a:off x="2111063" y="1171591"/>
        <a:ext cx="872160" cy="436080"/>
      </dsp:txXfrm>
    </dsp:sp>
    <dsp:sp modelId="{2E348B0A-AC68-0F40-85D6-964B0B6117A9}">
      <dsp:nvSpPr>
        <dsp:cNvPr id="0" name=""/>
        <dsp:cNvSpPr/>
      </dsp:nvSpPr>
      <dsp:spPr>
        <a:xfrm>
          <a:off x="435" y="3029292"/>
          <a:ext cx="872160" cy="4360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Bond team</a:t>
          </a:r>
        </a:p>
      </dsp:txBody>
      <dsp:txXfrm>
        <a:off x="435" y="3029292"/>
        <a:ext cx="872160" cy="436080"/>
      </dsp:txXfrm>
    </dsp:sp>
    <dsp:sp modelId="{13A3645C-EB98-3C45-AE91-CF4259400770}">
      <dsp:nvSpPr>
        <dsp:cNvPr id="0" name=""/>
        <dsp:cNvSpPr/>
      </dsp:nvSpPr>
      <dsp:spPr>
        <a:xfrm>
          <a:off x="2098076" y="3703559"/>
          <a:ext cx="872160" cy="4360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Macro Report</a:t>
          </a:r>
        </a:p>
      </dsp:txBody>
      <dsp:txXfrm>
        <a:off x="2098076" y="3703559"/>
        <a:ext cx="872160" cy="436080"/>
      </dsp:txXfrm>
    </dsp:sp>
    <dsp:sp modelId="{BCE714A1-C046-9F4A-BB0B-7DE014482949}">
      <dsp:nvSpPr>
        <dsp:cNvPr id="0" name=""/>
        <dsp:cNvSpPr/>
      </dsp:nvSpPr>
      <dsp:spPr>
        <a:xfrm>
          <a:off x="1055749" y="3029292"/>
          <a:ext cx="872160" cy="4360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Financials team</a:t>
          </a:r>
        </a:p>
      </dsp:txBody>
      <dsp:txXfrm>
        <a:off x="1055749" y="3029292"/>
        <a:ext cx="872160" cy="436080"/>
      </dsp:txXfrm>
    </dsp:sp>
    <dsp:sp modelId="{FD1AEE82-8B32-1844-96B5-0AB4B40B9DCD}">
      <dsp:nvSpPr>
        <dsp:cNvPr id="0" name=""/>
        <dsp:cNvSpPr/>
      </dsp:nvSpPr>
      <dsp:spPr>
        <a:xfrm>
          <a:off x="2111063" y="3029292"/>
          <a:ext cx="872160" cy="4360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Technology team</a:t>
          </a:r>
        </a:p>
      </dsp:txBody>
      <dsp:txXfrm>
        <a:off x="2111063" y="3029292"/>
        <a:ext cx="872160" cy="436080"/>
      </dsp:txXfrm>
    </dsp:sp>
    <dsp:sp modelId="{10D17376-6C90-C444-AFC9-116A477551C4}">
      <dsp:nvSpPr>
        <dsp:cNvPr id="0" name=""/>
        <dsp:cNvSpPr/>
      </dsp:nvSpPr>
      <dsp:spPr>
        <a:xfrm>
          <a:off x="3166377" y="3029292"/>
          <a:ext cx="872160" cy="4360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ETF team</a:t>
          </a:r>
        </a:p>
      </dsp:txBody>
      <dsp:txXfrm>
        <a:off x="3166377" y="3029292"/>
        <a:ext cx="872160" cy="436080"/>
      </dsp:txXfrm>
    </dsp:sp>
    <dsp:sp modelId="{40AF3C1B-51B9-9749-BDDB-1340916A904F}">
      <dsp:nvSpPr>
        <dsp:cNvPr id="0" name=""/>
        <dsp:cNvSpPr/>
      </dsp:nvSpPr>
      <dsp:spPr>
        <a:xfrm>
          <a:off x="4221691" y="3029292"/>
          <a:ext cx="872160" cy="4360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Commodities team</a:t>
          </a:r>
        </a:p>
      </dsp:txBody>
      <dsp:txXfrm>
        <a:off x="4221691" y="3029292"/>
        <a:ext cx="872160" cy="436080"/>
      </dsp:txXfrm>
    </dsp:sp>
    <dsp:sp modelId="{2216E085-5667-8B4B-AAFE-7D55681F3A8E}">
      <dsp:nvSpPr>
        <dsp:cNvPr id="0" name=""/>
        <dsp:cNvSpPr/>
      </dsp:nvSpPr>
      <dsp:spPr>
        <a:xfrm>
          <a:off x="1583406" y="1790825"/>
          <a:ext cx="872160" cy="4360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Fund </a:t>
          </a:r>
          <a:r>
            <a:rPr lang="en-GB" sz="1200" kern="1200">
              <a:latin typeface="Calibri Light" panose="020F0302020204030204"/>
            </a:rPr>
            <a:t>'Directors'</a:t>
          </a:r>
          <a:endParaRPr lang="en-GB" sz="1200" kern="1200"/>
        </a:p>
      </dsp:txBody>
      <dsp:txXfrm>
        <a:off x="1583406" y="1790825"/>
        <a:ext cx="872160" cy="436080"/>
      </dsp:txXfrm>
    </dsp:sp>
    <dsp:sp modelId="{BF232981-4DA6-C546-B482-27339940F701}">
      <dsp:nvSpPr>
        <dsp:cNvPr id="0" name=""/>
        <dsp:cNvSpPr/>
      </dsp:nvSpPr>
      <dsp:spPr>
        <a:xfrm>
          <a:off x="2638720" y="1790825"/>
          <a:ext cx="872160" cy="4360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Calibri Light" panose="020F0302020204030204"/>
            </a:rPr>
            <a:t>Advisory Board</a:t>
          </a:r>
          <a:endParaRPr lang="en-GB" sz="1200" kern="1200"/>
        </a:p>
      </dsp:txBody>
      <dsp:txXfrm>
        <a:off x="2638720" y="1790825"/>
        <a:ext cx="872160" cy="436080"/>
      </dsp:txXfrm>
    </dsp:sp>
    <dsp:sp modelId="{765AB4E6-52CF-6F41-BFC0-91CA2AC1399C}">
      <dsp:nvSpPr>
        <dsp:cNvPr id="0" name=""/>
        <dsp:cNvSpPr/>
      </dsp:nvSpPr>
      <dsp:spPr>
        <a:xfrm>
          <a:off x="1583406" y="2410058"/>
          <a:ext cx="872160" cy="4360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Risk &amp; Compliance</a:t>
          </a:r>
        </a:p>
      </dsp:txBody>
      <dsp:txXfrm>
        <a:off x="1583406" y="2410058"/>
        <a:ext cx="872160" cy="43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63524-41EA-4080-A09A-A15B08A34B2F}" type="datetimeFigureOut">
              <a:rPr lang="en-US"/>
              <a:t>9/6/2025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0A20B-2EDC-4EA7-A74A-F9BCB0001A9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0A20B-2EDC-4EA7-A74A-F9BCB0001A9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Asset allocation can be rebalanced to reflect market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0A20B-2EDC-4EA7-A74A-F9BCB0001A9E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0797-F523-0940-9DAC-1C634C088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0145D0-FC1E-A04A-88D4-4C297B8CA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F68FD-FB17-5F4F-85E5-26C66B5B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D3AD6-9F23-F44D-AB86-5B39662C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31510-B48C-7F4C-8AD1-BAA53BE0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6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AFD7D-F8F0-3747-90A6-1CF6E915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596599-150B-2A4F-8CA1-310C7F844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F2FD8-7B06-8A49-B9A7-B16893CF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40F3B-9333-B949-B31C-3612D807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45A95-C552-264C-A7D7-EAD84258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5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A6158E-C0B3-6C42-9F56-086E0751F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0A221-6950-714F-BAB0-51F2A9788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EFBBE-86C7-A644-A8EC-0CB5EE81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0BEA2-6DB2-C24B-A459-0106EB1B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902D3-A70F-2A47-B004-E67BEB96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6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41B9-50EB-4B45-9FB2-AFA3F0199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5883F-C8EB-7C46-98E2-48F27C24C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310D1-E0F2-E446-AF79-0EBC3A7F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7E9A8-B200-2442-BCAC-17C5F0C0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3E382-A1EC-7D40-98AB-49FD2F78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0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CD993-CFFE-DB4B-8CC7-8D7EB2ED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E63B1-DACD-FE4A-ADAD-583A3ABF0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6FCBB-E788-674F-AACB-23DDCE116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2E164-B696-FC41-9BE9-0DF553B5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3EDB6-6480-4B44-A363-28C902AD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5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6E550-D1B7-5149-B4A5-0B5A09E3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E912-D0F2-4641-8BB8-29EA0F7B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B8082-F1C0-A64A-A870-218C64AA6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CAA27-E12F-7141-A005-6B087FAA4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2F708-F63B-A94C-A5FB-3792C1B7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C4537-AD23-CD4F-85CA-231116D8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5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9C7D6-F9B1-464F-871A-E2533D16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870DD-5C1F-DE42-9DA2-1B12A1E52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32417-E8EF-9B46-8AE8-77A54F44B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AC686-E60C-2045-B34C-0C9C12863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F3837-DA96-7145-8FBC-F8D54C03A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E0A18-20F2-4C4E-94B7-88652679A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8F2F1-C24E-9049-9CAB-314A2746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D9D5A5-B44D-7E46-A017-808EE0A8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6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A3BA-0876-AA45-AFD7-42E5B691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FA61B-90A9-6149-AE8D-32B266AC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8EBB5-9975-E949-A0CC-D8697AB7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0D5D1-6614-CF41-B59B-22E34FB7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8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8CEC83-A014-1849-9BF6-1F43F200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8F8F1-D207-D843-9C31-823FC5CB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6C8F5-B28E-8240-9798-0818EBAB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6E811-E4E7-D242-9B13-33912510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B48F4-3430-7047-9568-7CE982530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1ED97-CC6A-8945-BEB4-B88EAD4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CC5FD-F184-2F48-B963-E4A5A3FA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6AFEB-5BEB-6345-AF91-537325A8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3126A-1F22-D24F-97BE-CCB54031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5E5D-117C-7E4E-B638-8C04CB87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0D881-6EE8-8748-8883-9291F3F661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83E9A-C90A-BB42-8C75-EBE884E03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6C9F3-8F23-D647-9EB1-FBBC759C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596C7-65A6-3D4A-AE70-D6055273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C1A56-061B-7746-B87C-6567F064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4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1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261655-0854-1740-B57D-1A9FB7A8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DC596-5872-3343-86A7-E5A8109B7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2F4E9-A6F7-BB4B-9E77-8F4F9E4464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F163B-F215-7A4F-9C81-5BA95021E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97603-C908-BF48-816F-988F3F72A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0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9236" y="1097280"/>
            <a:ext cx="6043875" cy="4626864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</a:rPr>
              <a:t>Oakwood Fund Management</a:t>
            </a:r>
            <a:endParaRPr lang="en-US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79BA3-8B09-2D44-85F1-FC6FA677F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630" y="2057399"/>
            <a:ext cx="278727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5259B-107D-3E49-8434-7C32EA17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556" y="1558094"/>
            <a:ext cx="8402664" cy="52195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ESG gives our fund an advantage over other student funds and even the market.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Funds held by University, attracting tax relief for donors.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Backed by finance industry experts.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Oakwood based in Norwich and not London like majority of other student funds, providing an untapped network of local partners in the finance 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sector.</a:t>
            </a:r>
          </a:p>
          <a:p>
            <a:r>
              <a:rPr lang="en-US">
                <a:solidFill>
                  <a:schemeClr val="bg1"/>
                </a:solidFill>
                <a:cs typeface="Calibri" panose="020F0502020204030204"/>
              </a:rPr>
              <a:t>Oakwood's governance structure and risk/compliance team ensure tighter regulatory monitoring of management.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C9C96-B2A8-ED48-93C8-187DCE794CF7}"/>
              </a:ext>
            </a:extLst>
          </p:cNvPr>
          <p:cNvSpPr txBox="1"/>
          <p:nvPr/>
        </p:nvSpPr>
        <p:spPr>
          <a:xfrm>
            <a:off x="9242990" y="2245983"/>
            <a:ext cx="27513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chemeClr val="bg1"/>
                </a:solidFill>
                <a:latin typeface="+mj-lt"/>
              </a:rPr>
              <a:t>“Majority of ESG funds outperform wider market” </a:t>
            </a:r>
            <a:r>
              <a:rPr lang="en-US" sz="2800" b="1">
                <a:solidFill>
                  <a:schemeClr val="bg1"/>
                </a:solidFill>
                <a:latin typeface="+mj-lt"/>
              </a:rPr>
              <a:t>Financial Times</a:t>
            </a:r>
          </a:p>
        </p:txBody>
      </p:sp>
      <p:pic>
        <p:nvPicPr>
          <p:cNvPr id="8" name="Picture 44" descr="A picture containing arrow&#10;&#10;Description automatically generated">
            <a:extLst>
              <a:ext uri="{FF2B5EF4-FFF2-40B4-BE49-F238E27FC236}">
                <a16:creationId xmlns:a16="http://schemas.microsoft.com/office/drawing/2014/main" id="{BED0B674-D8E6-4947-B72A-551CBFC17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587" y="-442912"/>
            <a:ext cx="2743200" cy="27432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1A25643-0832-489D-B662-F445ED86D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Competitive Advantage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20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A screen shot of a computer&#10;&#10;Description automatically generated">
            <a:extLst>
              <a:ext uri="{FF2B5EF4-FFF2-40B4-BE49-F238E27FC236}">
                <a16:creationId xmlns:a16="http://schemas.microsoft.com/office/drawing/2014/main" id="{181F06BA-12A8-4434-A84E-80BCBFA1B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19" t="38167" b="-90"/>
          <a:stretch/>
        </p:blipFill>
        <p:spPr>
          <a:xfrm>
            <a:off x="1016000" y="-8508"/>
            <a:ext cx="11172437" cy="6860352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8633D-4083-9C47-895B-ED13128E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00" y="380289"/>
            <a:ext cx="4782458" cy="1325563"/>
          </a:xfrm>
        </p:spPr>
        <p:txBody>
          <a:bodyPr>
            <a:normAutofit/>
          </a:bodyPr>
          <a:lstStyle/>
          <a:p>
            <a:r>
              <a:rPr lang="en-US"/>
              <a:t>Investment Strategy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125EF-BAA6-AE4D-AF24-E606AD017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372" y="1794090"/>
            <a:ext cx="5229676" cy="42294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cs typeface="Calibri"/>
              </a:rPr>
              <a:t>Global Macro, Multi-Asset, Long only</a:t>
            </a:r>
          </a:p>
          <a:p>
            <a:r>
              <a:rPr lang="en-US" sz="3200">
                <a:cs typeface="Calibri"/>
              </a:rPr>
              <a:t>ESG driven.</a:t>
            </a:r>
          </a:p>
          <a:p>
            <a:r>
              <a:rPr lang="en-US" sz="3200">
                <a:cs typeface="Calibri"/>
              </a:rPr>
              <a:t>Top Down asset allocation.</a:t>
            </a:r>
          </a:p>
          <a:p>
            <a:r>
              <a:rPr lang="en-US" sz="3200">
                <a:cs typeface="Calibri"/>
              </a:rPr>
              <a:t>Quarterly Rebalance.</a:t>
            </a:r>
          </a:p>
          <a:p>
            <a:r>
              <a:rPr lang="en-US" sz="3200">
                <a:cs typeface="Calibri"/>
              </a:rPr>
              <a:t>Investment Committee oversees decisions.</a:t>
            </a:r>
          </a:p>
          <a:p>
            <a:r>
              <a:rPr lang="en-US" sz="3200">
                <a:cs typeface="Calibri"/>
              </a:rPr>
              <a:t>1+ Year Investment Horizon</a:t>
            </a:r>
          </a:p>
          <a:p>
            <a:pPr marL="0" indent="0">
              <a:buNone/>
            </a:pPr>
            <a:endParaRPr lang="en-US" sz="3200">
              <a:cs typeface="Calibri"/>
            </a:endParaRPr>
          </a:p>
          <a:p>
            <a:pPr marL="0" indent="0">
              <a:buNone/>
            </a:pPr>
            <a:endParaRPr lang="en-US" sz="1800">
              <a:cs typeface="Calibri"/>
            </a:endParaRPr>
          </a:p>
        </p:txBody>
      </p:sp>
      <p:pic>
        <p:nvPicPr>
          <p:cNvPr id="6" name="Picture 44" descr="A picture containing arrow&#10;&#10;Description automatically generated">
            <a:extLst>
              <a:ext uri="{FF2B5EF4-FFF2-40B4-BE49-F238E27FC236}">
                <a16:creationId xmlns:a16="http://schemas.microsoft.com/office/drawing/2014/main" id="{AC781A6B-CBD5-444E-AA2D-F94E0AE52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587" y="-44291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38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5259B-107D-3E49-8434-7C32EA17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2298925"/>
            <a:ext cx="5530334" cy="406658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>
                <a:solidFill>
                  <a:schemeClr val="bg1"/>
                </a:solidFill>
                <a:cs typeface="Calibri"/>
              </a:rPr>
              <a:t>Over the last two years the society has conducted a virtual fund to simulate the operations of the real fund.</a:t>
            </a:r>
          </a:p>
          <a:p>
            <a:r>
              <a:rPr lang="en-US" sz="3200">
                <a:solidFill>
                  <a:schemeClr val="bg1"/>
                </a:solidFill>
                <a:cs typeface="Calibri"/>
              </a:rPr>
              <a:t>Despite the coronavirus stock market crash, the portfolio more than outperformed the FTSE100.</a:t>
            </a:r>
          </a:p>
          <a:p>
            <a:pPr marL="0" indent="0">
              <a:buNone/>
            </a:pPr>
            <a:endParaRPr lang="en-US" sz="2200">
              <a:cs typeface="Calibri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5BCCA1D-8A78-3D40-9EED-D898E2F895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397586"/>
              </p:ext>
            </p:extLst>
          </p:nvPr>
        </p:nvGraphicFramePr>
        <p:xfrm>
          <a:off x="5866228" y="2353525"/>
          <a:ext cx="5777133" cy="380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4" descr="A picture containing arrow&#10;&#10;Description automatically generated">
            <a:extLst>
              <a:ext uri="{FF2B5EF4-FFF2-40B4-BE49-F238E27FC236}">
                <a16:creationId xmlns:a16="http://schemas.microsoft.com/office/drawing/2014/main" id="{03C19146-973E-47FA-8F8C-415819B7F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587" y="-442912"/>
            <a:ext cx="2743200" cy="27432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A9F0BEC-FC78-4501-96DA-89325887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35" y="-24797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Fund Results</a:t>
            </a:r>
            <a:endParaRPr lang="en-US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414254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9" grpId="0">
        <p:bldAsOne/>
      </p:bldGraphic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B42C6-F9C7-1540-8CDB-60DDBDFE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Social Media 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045B6-9B08-7942-B077-6F5A38A0F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you can use our platform to promote your organisation.</a:t>
            </a:r>
          </a:p>
          <a:p>
            <a:r>
              <a:rPr lang="en-US" dirty="0">
                <a:solidFill>
                  <a:schemeClr val="bg1"/>
                </a:solidFill>
              </a:rPr>
              <a:t>New website.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</a:rPr>
              <a:t>500+ views every month on LinkedIn.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</a:rPr>
              <a:t>40% of visitors from finance sector.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</a:rPr>
              <a:t>Twitter presence.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Network opportunities through FISLA</a:t>
            </a:r>
            <a:br>
              <a:rPr lang="en-US" dirty="0">
                <a:solidFill>
                  <a:schemeClr val="bg1"/>
                </a:solidFill>
                <a:cs typeface="Calibri"/>
              </a:rPr>
            </a:br>
            <a:r>
              <a:rPr lang="en-US" dirty="0">
                <a:solidFill>
                  <a:schemeClr val="bg1"/>
                </a:solidFill>
                <a:cs typeface="Calibri"/>
              </a:rPr>
              <a:t>and alliances with other university </a:t>
            </a:r>
            <a:br>
              <a:rPr lang="en-US" dirty="0">
                <a:solidFill>
                  <a:schemeClr val="bg1"/>
                </a:solidFill>
                <a:cs typeface="Calibri"/>
              </a:rPr>
            </a:br>
            <a:r>
              <a:rPr lang="en-US" dirty="0">
                <a:solidFill>
                  <a:schemeClr val="bg1"/>
                </a:solidFill>
                <a:cs typeface="Calibri"/>
              </a:rPr>
              <a:t>funds.</a:t>
            </a:r>
          </a:p>
          <a:p>
            <a:endParaRPr lang="en-US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A1014-9E08-D14C-B23C-C2BD43268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12" y="3824202"/>
            <a:ext cx="5149906" cy="266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3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29E8-7601-8743-88D9-362FFECF0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/>
              <a:t>Why donate?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D59E0-EA11-124A-91C2-31B4A282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10884645" cy="37854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>
                <a:cs typeface="Calibri"/>
              </a:rPr>
              <a:t>Ensure UEA becomes a top choice for Finance Undergraduates.</a:t>
            </a:r>
          </a:p>
          <a:p>
            <a:r>
              <a:rPr lang="en-US" sz="3200">
                <a:cs typeface="Calibri"/>
              </a:rPr>
              <a:t>Support local charities and UEA's </a:t>
            </a:r>
            <a:r>
              <a:rPr lang="en-US" sz="3200" i="1">
                <a:ea typeface="+mn-lt"/>
                <a:cs typeface="+mn-lt"/>
              </a:rPr>
              <a:t>The Difference Campaign.</a:t>
            </a:r>
          </a:p>
          <a:p>
            <a:r>
              <a:rPr lang="en-US" sz="3200">
                <a:cs typeface="Calibri"/>
              </a:rPr>
              <a:t>Improve employment prospects for finance graduates.</a:t>
            </a:r>
          </a:p>
          <a:p>
            <a:r>
              <a:rPr lang="en-US" sz="3200">
                <a:cs typeface="Calibri"/>
              </a:rPr>
              <a:t>Invest in an ESG future.</a:t>
            </a:r>
          </a:p>
          <a:p>
            <a:r>
              <a:rPr lang="en-US" sz="3200">
                <a:cs typeface="Calibri"/>
              </a:rPr>
              <a:t>Strengthen and re-unite a network of UEA Finance Graduates.</a:t>
            </a:r>
          </a:p>
          <a:p>
            <a:r>
              <a:rPr lang="en-US" sz="3200">
                <a:cs typeface="Calibri"/>
              </a:rPr>
              <a:t>Potential seat on the Investment Committee.</a:t>
            </a:r>
          </a:p>
          <a:p>
            <a:r>
              <a:rPr lang="en-US" sz="3200">
                <a:cs typeface="Calibri"/>
              </a:rPr>
              <a:t>Corporate Branding.</a:t>
            </a: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  <p:pic>
        <p:nvPicPr>
          <p:cNvPr id="4" name="Picture 44" descr="A picture containing arrow&#10;&#10;Description automatically generated">
            <a:extLst>
              <a:ext uri="{FF2B5EF4-FFF2-40B4-BE49-F238E27FC236}">
                <a16:creationId xmlns:a16="http://schemas.microsoft.com/office/drawing/2014/main" id="{B29B7C58-CBA7-46A4-A2D9-2C331C7B4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587" y="-44291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91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2748-D117-BF45-9738-03FB7ED8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en-US"/>
              <a:t>Why we are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F4283-B92F-1741-96E3-AA412DBDC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10934700" cy="38587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cs typeface="Calibri"/>
              </a:rPr>
              <a:t>Present our student-run ESG investment fund.</a:t>
            </a:r>
          </a:p>
          <a:p>
            <a:r>
              <a:rPr lang="en-US" sz="3200">
                <a:cs typeface="Calibri"/>
              </a:rPr>
              <a:t>Prove its value in educating students in practical finance.</a:t>
            </a:r>
          </a:p>
          <a:p>
            <a:r>
              <a:rPr lang="en-US" sz="3200">
                <a:cs typeface="Calibri"/>
              </a:rPr>
              <a:t>Generate profits for charity.</a:t>
            </a:r>
          </a:p>
          <a:p>
            <a:r>
              <a:rPr lang="en-US" sz="3200">
                <a:cs typeface="Calibri"/>
              </a:rPr>
              <a:t>Introduce our team.</a:t>
            </a: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  <p:pic>
        <p:nvPicPr>
          <p:cNvPr id="4" name="Picture 44" descr="A picture containing arrow&#10;&#10;Description automatically generated">
            <a:extLst>
              <a:ext uri="{FF2B5EF4-FFF2-40B4-BE49-F238E27FC236}">
                <a16:creationId xmlns:a16="http://schemas.microsoft.com/office/drawing/2014/main" id="{EE4A6889-D2E4-4344-B0C1-053D49855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587" y="-44291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5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0FF0DC-075C-4AAB-9DCF-D6891D223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ECAA7-82A2-BF48-840A-1CD49001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35" y="-24797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latin typeface="+mj-lt"/>
                <a:ea typeface="+mj-ea"/>
                <a:cs typeface="+mj-cs"/>
              </a:rPr>
              <a:t>The </a:t>
            </a:r>
            <a:r>
              <a:rPr lang="en-US"/>
              <a:t>Team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1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0F0299F-9453-4759-AAFB-E7AD5924A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51" b="13040"/>
          <a:stretch/>
        </p:blipFill>
        <p:spPr>
          <a:xfrm>
            <a:off x="301896" y="1572888"/>
            <a:ext cx="1552281" cy="1584114"/>
          </a:xfrm>
          <a:prstGeom prst="rect">
            <a:avLst/>
          </a:prstGeom>
        </p:spPr>
      </p:pic>
      <p:pic>
        <p:nvPicPr>
          <p:cNvPr id="10" name="Picture 10" descr="A person sitting on a bench&#10;&#10;Description automatically generated">
            <a:extLst>
              <a:ext uri="{FF2B5EF4-FFF2-40B4-BE49-F238E27FC236}">
                <a16:creationId xmlns:a16="http://schemas.microsoft.com/office/drawing/2014/main" id="{7D7C5C7F-0166-443D-AF4C-5A2210D0C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60" b="-2"/>
          <a:stretch/>
        </p:blipFill>
        <p:spPr>
          <a:xfrm>
            <a:off x="2365560" y="1572888"/>
            <a:ext cx="1545962" cy="1580944"/>
          </a:xfrm>
          <a:prstGeom prst="rect">
            <a:avLst/>
          </a:prstGeom>
        </p:spPr>
      </p:pic>
      <p:pic>
        <p:nvPicPr>
          <p:cNvPr id="3" name="Picture 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C9D4220C-8526-4BDD-B214-9D0EF5A88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103" y="1562793"/>
            <a:ext cx="1543624" cy="1576996"/>
          </a:xfrm>
          <a:prstGeom prst="rect">
            <a:avLst/>
          </a:prstGeom>
        </p:spPr>
      </p:pic>
      <p:pic>
        <p:nvPicPr>
          <p:cNvPr id="7" name="Picture 44" descr="A picture containing arrow&#10;&#10;Description automatically generated">
            <a:extLst>
              <a:ext uri="{FF2B5EF4-FFF2-40B4-BE49-F238E27FC236}">
                <a16:creationId xmlns:a16="http://schemas.microsoft.com/office/drawing/2014/main" id="{91A94961-86D4-4213-A0CD-5F677EAB3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3587" y="-442912"/>
            <a:ext cx="2743200" cy="2743200"/>
          </a:xfrm>
          <a:prstGeom prst="rect">
            <a:avLst/>
          </a:prstGeom>
        </p:spPr>
      </p:pic>
      <p:pic>
        <p:nvPicPr>
          <p:cNvPr id="4" name="Picture 7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E79EFCE9-A856-42DC-AFC2-DA97F7F17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071" y="1570013"/>
            <a:ext cx="1575733" cy="1569856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4A73EDD-141C-4E13-9F94-4C58516928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0525" y="1560709"/>
            <a:ext cx="1598447" cy="1588008"/>
          </a:xfrm>
          <a:prstGeom prst="rect">
            <a:avLst/>
          </a:prstGeom>
        </p:spPr>
      </p:pic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9302805B-4B93-4AF1-9A21-EF119493D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08627"/>
              </p:ext>
            </p:extLst>
          </p:nvPr>
        </p:nvGraphicFramePr>
        <p:xfrm>
          <a:off x="177452" y="3371588"/>
          <a:ext cx="11837748" cy="18592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72958">
                  <a:extLst>
                    <a:ext uri="{9D8B030D-6E8A-4147-A177-3AD203B41FA5}">
                      <a16:colId xmlns:a16="http://schemas.microsoft.com/office/drawing/2014/main" val="1893377374"/>
                    </a:ext>
                  </a:extLst>
                </a:gridCol>
                <a:gridCol w="1972958">
                  <a:extLst>
                    <a:ext uri="{9D8B030D-6E8A-4147-A177-3AD203B41FA5}">
                      <a16:colId xmlns:a16="http://schemas.microsoft.com/office/drawing/2014/main" val="4281247482"/>
                    </a:ext>
                  </a:extLst>
                </a:gridCol>
                <a:gridCol w="1972958">
                  <a:extLst>
                    <a:ext uri="{9D8B030D-6E8A-4147-A177-3AD203B41FA5}">
                      <a16:colId xmlns:a16="http://schemas.microsoft.com/office/drawing/2014/main" val="3832199811"/>
                    </a:ext>
                  </a:extLst>
                </a:gridCol>
                <a:gridCol w="1972958">
                  <a:extLst>
                    <a:ext uri="{9D8B030D-6E8A-4147-A177-3AD203B41FA5}">
                      <a16:colId xmlns:a16="http://schemas.microsoft.com/office/drawing/2014/main" val="2139051082"/>
                    </a:ext>
                  </a:extLst>
                </a:gridCol>
                <a:gridCol w="1972958">
                  <a:extLst>
                    <a:ext uri="{9D8B030D-6E8A-4147-A177-3AD203B41FA5}">
                      <a16:colId xmlns:a16="http://schemas.microsoft.com/office/drawing/2014/main" val="61168357"/>
                    </a:ext>
                  </a:extLst>
                </a:gridCol>
                <a:gridCol w="1972958">
                  <a:extLst>
                    <a:ext uri="{9D8B030D-6E8A-4147-A177-3AD203B41FA5}">
                      <a16:colId xmlns:a16="http://schemas.microsoft.com/office/drawing/2014/main" val="2046768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Sebastian Brennan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Michael Adegoke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Syed Bakht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Emilia Hurrell</a:t>
                      </a:r>
                      <a:endParaRPr lang="en-US" sz="2000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Michael Prinz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Rowan Beswick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43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Managing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Head of Compliance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Fundraising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Society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Society Vice President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91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Faculty of Medicine and Health Sciences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Law Background &amp; School of Economics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School of Economics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School of 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Norwich Business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School of Mathematics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277451"/>
                  </a:ext>
                </a:extLst>
              </a:tr>
            </a:tbl>
          </a:graphicData>
        </a:graphic>
      </p:graphicFrame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743E732-3F76-4E94-B9EA-BEF0DAA9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39" y="5244324"/>
            <a:ext cx="11588972" cy="12961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ea typeface="+mn-lt"/>
                <a:cs typeface="+mn-lt"/>
              </a:rPr>
              <a:t>50 members from every academic background.</a:t>
            </a:r>
          </a:p>
          <a:p>
            <a:r>
              <a:rPr lang="en-US" sz="3200" dirty="0">
                <a:ea typeface="+mn-lt"/>
                <a:cs typeface="+mn-lt"/>
              </a:rPr>
              <a:t>Experience in risk, compliance, operations &amp; more.</a:t>
            </a:r>
          </a:p>
        </p:txBody>
      </p:sp>
      <p:pic>
        <p:nvPicPr>
          <p:cNvPr id="5" name="Picture 5" descr="A young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053D0F7E-CE4F-4701-8E6C-649419BC2C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8482" y="1566797"/>
            <a:ext cx="1605420" cy="158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07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7" grpId="0"/>
      <p:bldP spid="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6643-F0DF-A548-BDE7-6E08B4A7F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en-US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74E5-8531-324D-81FB-A2CACD067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545"/>
            <a:ext cx="6254496" cy="42897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100">
                <a:ea typeface="+mn-lt"/>
                <a:cs typeface="+mn-lt"/>
              </a:rPr>
              <a:t>“Over half of recruiters warn that graduates who have had no previous work experience are unlikely to be successful during the selection process and have little chance of receiving a job offer for graduate programs.”  </a:t>
            </a:r>
          </a:p>
          <a:p>
            <a:pPr marL="0" indent="0">
              <a:buNone/>
            </a:pPr>
            <a:r>
              <a:rPr lang="en-US" sz="3100">
                <a:ea typeface="+mn-lt"/>
                <a:cs typeface="+mn-lt"/>
              </a:rPr>
              <a:t>High Fliers Graduate Market 2013 Survey</a:t>
            </a:r>
            <a:endParaRPr lang="en-US" sz="3100">
              <a:cs typeface="Calibri" panose="020F0502020204030204"/>
            </a:endParaRPr>
          </a:p>
          <a:p>
            <a:pPr marL="0" indent="0">
              <a:buNone/>
            </a:pPr>
            <a:endParaRPr lang="en-US" sz="3200">
              <a:cs typeface="Calibri"/>
            </a:endParaRPr>
          </a:p>
          <a:p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55A50-E294-44D1-9008-A7EF15526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23" r="25483" b="-3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pic>
        <p:nvPicPr>
          <p:cNvPr id="7" name="Picture 44" descr="A picture containing arrow&#10;&#10;Description automatically generated">
            <a:extLst>
              <a:ext uri="{FF2B5EF4-FFF2-40B4-BE49-F238E27FC236}">
                <a16:creationId xmlns:a16="http://schemas.microsoft.com/office/drawing/2014/main" id="{7BB00F12-F37B-4CAA-A2AE-590616362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587" y="-44291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52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95325-CE8A-43F4-B37E-15C792C40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i="1">
                <a:solidFill>
                  <a:schemeClr val="bg1"/>
                </a:solidFill>
                <a:ea typeface="+mn-lt"/>
                <a:cs typeface="+mn-lt"/>
              </a:rPr>
              <a:t>“Too many candidates are applying to jobs but clearly have no knowledge of how the industry or company works”</a:t>
            </a:r>
            <a:r>
              <a:rPr lang="en-US" sz="4000">
                <a:solidFill>
                  <a:schemeClr val="bg1"/>
                </a:solidFill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sz="40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4000">
                <a:solidFill>
                  <a:schemeClr val="bg1"/>
                </a:solidFill>
                <a:ea typeface="+mn-lt"/>
                <a:cs typeface="+mn-lt"/>
              </a:rPr>
              <a:t>Brian Hood, Head of Campus Recruitment at Citigroup Corporate and Investment Bank</a:t>
            </a:r>
            <a:endParaRPr lang="en-US" sz="40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2" name="Picture 44" descr="A picture containing arrow&#10;&#10;Description automatically generated">
            <a:extLst>
              <a:ext uri="{FF2B5EF4-FFF2-40B4-BE49-F238E27FC236}">
                <a16:creationId xmlns:a16="http://schemas.microsoft.com/office/drawing/2014/main" id="{EFF8869E-3764-4E2A-9433-98C4DCB5D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587" y="-44291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01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813E4-FC90-EA43-B5F2-FC63D3811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64" y="464828"/>
            <a:ext cx="9549006" cy="1156639"/>
          </a:xfrm>
        </p:spPr>
        <p:txBody>
          <a:bodyPr anchor="b">
            <a:normAutofit/>
          </a:bodyPr>
          <a:lstStyle/>
          <a:p>
            <a:r>
              <a:rPr lang="en-US" b="1"/>
              <a:t>Solution:</a:t>
            </a:r>
            <a:r>
              <a:rPr lang="en-US"/>
              <a:t> </a:t>
            </a:r>
            <a:r>
              <a:rPr lang="en-US">
                <a:cs typeface="Calibri"/>
              </a:rPr>
              <a:t>Student-run investment fund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709BA-AF88-5045-8088-7E18E300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364" y="1796472"/>
            <a:ext cx="6909808" cy="43511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cs typeface="Calibri" panose="020F0502020204030204"/>
              </a:rPr>
              <a:t>Gain vital experience – financial analysis, risk management &amp; compliance, technical analysis, knowledge of markets, ESG investing.</a:t>
            </a:r>
            <a:endParaRPr lang="en-US">
              <a:cs typeface="Calibri" panose="020F0502020204030204"/>
            </a:endParaRPr>
          </a:p>
          <a:p>
            <a:r>
              <a:rPr lang="en-US" sz="3200">
                <a:cs typeface="Calibri" panose="020F0502020204030204"/>
              </a:rPr>
              <a:t>Allow students to test theory.</a:t>
            </a:r>
            <a:endParaRPr lang="en-US">
              <a:cs typeface="Calibri" panose="020F0502020204030204"/>
            </a:endParaRPr>
          </a:p>
          <a:p>
            <a:r>
              <a:rPr lang="en-US" sz="3200">
                <a:cs typeface="Calibri" panose="020F0502020204030204"/>
              </a:rPr>
              <a:t>Workshops on security analysis and trading for new members.</a:t>
            </a:r>
            <a:endParaRPr lang="en-US">
              <a:cs typeface="Calibri" panose="020F0502020204030204"/>
            </a:endParaRPr>
          </a:p>
          <a:p>
            <a:r>
              <a:rPr lang="en-US" sz="3200">
                <a:cs typeface="Calibri" panose="020F0502020204030204"/>
              </a:rPr>
              <a:t>Instill values of charity and ethical investment.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sz="2400"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48153C-046A-454B-9E8B-706FD679ACEB}"/>
              </a:ext>
            </a:extLst>
          </p:cNvPr>
          <p:cNvSpPr txBox="1"/>
          <p:nvPr/>
        </p:nvSpPr>
        <p:spPr>
          <a:xfrm>
            <a:off x="8701634" y="2848642"/>
            <a:ext cx="3086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+mj-lt"/>
              </a:rPr>
              <a:t>“Hands-on trading experience helps graduates find investment jobs” </a:t>
            </a:r>
            <a:r>
              <a:rPr lang="en-US" sz="2800" b="1">
                <a:latin typeface="+mj-lt"/>
              </a:rPr>
              <a:t>Financial Times</a:t>
            </a:r>
          </a:p>
        </p:txBody>
      </p:sp>
      <p:pic>
        <p:nvPicPr>
          <p:cNvPr id="4" name="Picture 44" descr="A picture containing arrow&#10;&#10;Description automatically generated">
            <a:extLst>
              <a:ext uri="{FF2B5EF4-FFF2-40B4-BE49-F238E27FC236}">
                <a16:creationId xmlns:a16="http://schemas.microsoft.com/office/drawing/2014/main" id="{3A993A84-B9E0-492A-B507-0FE775064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587" y="-44291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16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E4DC-641C-8249-AFC0-7789F1C28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en-US"/>
              <a:t>How the Fund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F119B-9CA9-914D-8D3F-6F1C49945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9287"/>
            <a:ext cx="6254496" cy="44320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cs typeface="Calibri"/>
              </a:rPr>
              <a:t>ESG fund, ensures all investments are ethically sound.</a:t>
            </a:r>
          </a:p>
          <a:p>
            <a:r>
              <a:rPr lang="en-US" sz="3200">
                <a:cs typeface="Calibri"/>
              </a:rPr>
              <a:t>At least 50% of profits from the fund will go towards charity, remainder reinvested.</a:t>
            </a:r>
          </a:p>
          <a:p>
            <a:r>
              <a:rPr lang="en-US" sz="3200">
                <a:cs typeface="Calibri"/>
              </a:rPr>
              <a:t>The fund is not-for-profit meaning no member can withdraw cash.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B691EC4-27AB-5D41-965E-557ED6CB35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655152"/>
              </p:ext>
            </p:extLst>
          </p:nvPr>
        </p:nvGraphicFramePr>
        <p:xfrm>
          <a:off x="6985000" y="1337216"/>
          <a:ext cx="5094287" cy="5256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4" name="Picture 44" descr="A picture containing arrow&#10;&#10;Description automatically generated">
            <a:extLst>
              <a:ext uri="{FF2B5EF4-FFF2-40B4-BE49-F238E27FC236}">
                <a16:creationId xmlns:a16="http://schemas.microsoft.com/office/drawing/2014/main" id="{A33FF40D-81CB-4526-94BA-1CD992A31A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3587" y="-442912"/>
            <a:ext cx="2743200" cy="2743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B9ADE0-0ED4-1640-AC42-C9B0EE2531AB}"/>
              </a:ext>
            </a:extLst>
          </p:cNvPr>
          <p:cNvCxnSpPr>
            <a:cxnSpLocks/>
          </p:cNvCxnSpPr>
          <p:nvPr/>
        </p:nvCxnSpPr>
        <p:spPr>
          <a:xfrm flipV="1">
            <a:off x="9532143" y="481330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125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2413D-8512-2B4B-BC60-3939BD6E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ESG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01D3C-1017-9249-AA46-FF00A860A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23813" cy="4654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chemeClr val="bg1"/>
                </a:solidFill>
                <a:cs typeface="Calibri"/>
              </a:rPr>
              <a:t>Products will be negatively screened against our minimum standards policy.</a:t>
            </a:r>
          </a:p>
          <a:p>
            <a:r>
              <a:rPr lang="en-US" sz="3200">
                <a:solidFill>
                  <a:schemeClr val="bg1"/>
                </a:solidFill>
                <a:cs typeface="Calibri"/>
              </a:rPr>
              <a:t>Products are then positively screened to recognise products that set an example for their underlying industry.</a:t>
            </a:r>
          </a:p>
          <a:p>
            <a:r>
              <a:rPr lang="en-US" sz="3200">
                <a:solidFill>
                  <a:schemeClr val="bg1"/>
                </a:solidFill>
                <a:cs typeface="Calibri"/>
              </a:rPr>
              <a:t>Managers will then debate and discuss each pitch. They select the best pitches to be delivered to the investment committee for approval.</a:t>
            </a:r>
          </a:p>
          <a:p>
            <a:r>
              <a:rPr lang="en-US" sz="3200">
                <a:solidFill>
                  <a:schemeClr val="bg1"/>
                </a:solidFill>
                <a:cs typeface="Calibri"/>
              </a:rPr>
              <a:t>Goals: aligning business practices with the Principles for Responsible Investments.</a:t>
            </a:r>
          </a:p>
          <a:p>
            <a:endParaRPr lang="en-US" sz="320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7" name="Picture 44" descr="A picture containing arrow&#10;&#10;Description automatically generated">
            <a:extLst>
              <a:ext uri="{FF2B5EF4-FFF2-40B4-BE49-F238E27FC236}">
                <a16:creationId xmlns:a16="http://schemas.microsoft.com/office/drawing/2014/main" id="{48E178B0-4E75-4F54-9B52-A5C089240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587" y="-44291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774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2413D-8512-2B4B-BC60-3939BD6E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01D3C-1017-9249-AA46-FF00A860A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22872"/>
            <a:ext cx="7924662" cy="4382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cs typeface="Calibri"/>
              </a:rPr>
              <a:t>Notable student funds in the UK: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  <a:cs typeface="Calibri"/>
              </a:rPr>
              <a:t>Imperial College Business School - £100,000 AUM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  <a:cs typeface="Calibri"/>
              </a:rPr>
              <a:t>Edinburgh University - £58,000 AUM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  <a:cs typeface="Calibri"/>
              </a:rPr>
              <a:t>Queen Mary School of Economics - £40,000 AUM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  <a:cs typeface="Calibri"/>
              </a:rPr>
              <a:t>Cambridge Clare College - £89,000 AUM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cs typeface="Calibri"/>
              </a:rPr>
              <a:t>Proves this concept is possible.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Evidence to suggest universities with student run funds are more attractive to students.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A5EB0-ED16-804E-AA38-B9DD2F97A54F}"/>
              </a:ext>
            </a:extLst>
          </p:cNvPr>
          <p:cNvSpPr txBox="1"/>
          <p:nvPr/>
        </p:nvSpPr>
        <p:spPr>
          <a:xfrm>
            <a:off x="8773302" y="3429000"/>
            <a:ext cx="3086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>
                <a:solidFill>
                  <a:schemeClr val="bg1"/>
                </a:solidFill>
                <a:latin typeface="+mj-lt"/>
              </a:rPr>
              <a:t>“Business school-funded portfolios prove a draw for students and employers”</a:t>
            </a:r>
          </a:p>
          <a:p>
            <a:r>
              <a:rPr lang="en-US" sz="2800" b="1">
                <a:solidFill>
                  <a:schemeClr val="bg1"/>
                </a:solidFill>
                <a:latin typeface="+mj-lt"/>
              </a:rPr>
              <a:t>Financial Times</a:t>
            </a:r>
          </a:p>
        </p:txBody>
      </p:sp>
      <p:pic>
        <p:nvPicPr>
          <p:cNvPr id="4" name="Picture 44" descr="A picture containing arrow&#10;&#10;Description automatically generated">
            <a:extLst>
              <a:ext uri="{FF2B5EF4-FFF2-40B4-BE49-F238E27FC236}">
                <a16:creationId xmlns:a16="http://schemas.microsoft.com/office/drawing/2014/main" id="{F765E876-BA17-4FE7-8BB0-A5698BBC0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587" y="-44291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40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720</Words>
  <Application>Microsoft Office PowerPoint</Application>
  <PresentationFormat>Widescreen</PresentationFormat>
  <Paragraphs>108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Oakwood Fund Management</vt:lpstr>
      <vt:lpstr>Why we are here</vt:lpstr>
      <vt:lpstr>The Team</vt:lpstr>
      <vt:lpstr>Problem</vt:lpstr>
      <vt:lpstr>PowerPoint Presentation</vt:lpstr>
      <vt:lpstr>Solution: Student-run investment fund</vt:lpstr>
      <vt:lpstr>How the Fund works</vt:lpstr>
      <vt:lpstr>ESG Screening</vt:lpstr>
      <vt:lpstr>Market</vt:lpstr>
      <vt:lpstr>Competitive Advantage</vt:lpstr>
      <vt:lpstr>Investment Strategy</vt:lpstr>
      <vt:lpstr>Fund Results</vt:lpstr>
      <vt:lpstr>Social Media Presence</vt:lpstr>
      <vt:lpstr>Why donate?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Smith</dc:creator>
  <cp:lastModifiedBy>Jake Smith</cp:lastModifiedBy>
  <cp:revision>207</cp:revision>
  <dcterms:created xsi:type="dcterms:W3CDTF">2020-06-11T08:25:30Z</dcterms:created>
  <dcterms:modified xsi:type="dcterms:W3CDTF">2025-09-06T21:03:51Z</dcterms:modified>
</cp:coreProperties>
</file>